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1.xml" ContentType="application/vnd.openxmlformats-officedocument.presentationml.tags+xml"/>
  <Override PartName="/ppt/notesSlides/notesSlide22.xml" ContentType="application/vnd.openxmlformats-officedocument.presentationml.notesSlide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3.xml" ContentType="application/vnd.openxmlformats-officedocument.presentationml.tags+xml"/>
  <Override PartName="/ppt/notesSlides/notesSlide27.xml" ContentType="application/vnd.openxmlformats-officedocument.presentationml.notesSlide+xml"/>
  <Override PartName="/ppt/tags/tag14.xml" ContentType="application/vnd.openxmlformats-officedocument.presentationml.tags+xml"/>
  <Override PartName="/ppt/notesSlides/notesSlide28.xml" ContentType="application/vnd.openxmlformats-officedocument.presentationml.notesSlide+xml"/>
  <Override PartName="/ppt/tags/tag15.xml" ContentType="application/vnd.openxmlformats-officedocument.presentationml.tags+xml"/>
  <Override PartName="/ppt/notesSlides/notesSlide29.xml" ContentType="application/vnd.openxmlformats-officedocument.presentationml.notesSlide+xml"/>
  <Override PartName="/ppt/tags/tag16.xml" ContentType="application/vnd.openxmlformats-officedocument.presentationml.tags+xml"/>
  <Override PartName="/ppt/notesSlides/notesSlide30.xml" ContentType="application/vnd.openxmlformats-officedocument.presentationml.notesSlide+xml"/>
  <Override PartName="/ppt/tags/tag17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8.xml" ContentType="application/vnd.openxmlformats-officedocument.presentationml.tags+xml"/>
  <Override PartName="/ppt/notesSlides/notesSlide33.xml" ContentType="application/vnd.openxmlformats-officedocument.presentationml.notesSlide+xml"/>
  <Override PartName="/ppt/tags/tag19.xml" ContentType="application/vnd.openxmlformats-officedocument.presentationml.tags+xml"/>
  <Override PartName="/ppt/notesSlides/notesSlide34.xml" ContentType="application/vnd.openxmlformats-officedocument.presentationml.notesSlide+xml"/>
  <Override PartName="/ppt/tags/tag20.xml" ContentType="application/vnd.openxmlformats-officedocument.presentationml.tags+xml"/>
  <Override PartName="/ppt/notesSlides/notesSlide35.xml" ContentType="application/vnd.openxmlformats-officedocument.presentationml.notesSlide+xml"/>
  <Override PartName="/ppt/tags/tag21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22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475" r:id="rId2"/>
    <p:sldId id="523" r:id="rId3"/>
    <p:sldId id="482" r:id="rId4"/>
    <p:sldId id="552" r:id="rId5"/>
    <p:sldId id="479" r:id="rId6"/>
    <p:sldId id="379" r:id="rId7"/>
    <p:sldId id="517" r:id="rId8"/>
    <p:sldId id="380" r:id="rId9"/>
    <p:sldId id="355" r:id="rId10"/>
    <p:sldId id="357" r:id="rId11"/>
    <p:sldId id="358" r:id="rId12"/>
    <p:sldId id="354" r:id="rId13"/>
    <p:sldId id="524" r:id="rId14"/>
    <p:sldId id="561" r:id="rId15"/>
    <p:sldId id="551" r:id="rId16"/>
    <p:sldId id="530" r:id="rId17"/>
    <p:sldId id="555" r:id="rId18"/>
    <p:sldId id="556" r:id="rId19"/>
    <p:sldId id="483" r:id="rId20"/>
    <p:sldId id="484" r:id="rId21"/>
    <p:sldId id="485" r:id="rId22"/>
    <p:sldId id="492" r:id="rId23"/>
    <p:sldId id="493" r:id="rId24"/>
    <p:sldId id="494" r:id="rId25"/>
    <p:sldId id="495" r:id="rId26"/>
    <p:sldId id="486" r:id="rId27"/>
    <p:sldId id="322" r:id="rId28"/>
    <p:sldId id="373" r:id="rId29"/>
    <p:sldId id="487" r:id="rId30"/>
    <p:sldId id="499" r:id="rId31"/>
    <p:sldId id="452" r:id="rId32"/>
    <p:sldId id="341" r:id="rId33"/>
    <p:sldId id="510" r:id="rId34"/>
    <p:sldId id="511" r:id="rId35"/>
    <p:sldId id="512" r:id="rId36"/>
    <p:sldId id="513" r:id="rId37"/>
    <p:sldId id="497" r:id="rId38"/>
    <p:sldId id="442" r:id="rId39"/>
    <p:sldId id="498" r:id="rId40"/>
    <p:sldId id="514" r:id="rId41"/>
    <p:sldId id="538" r:id="rId42"/>
    <p:sldId id="521" r:id="rId43"/>
    <p:sldId id="520" r:id="rId44"/>
    <p:sldId id="3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liaw" initials="c [5]" lastIdx="1" clrIdx="0"/>
  <p:cmAuthor id="2" name="cvliaw" initials="c [2] [3]" lastIdx="1" clrIdx="1"/>
  <p:cmAuthor id="3" name="cvliaw" initials="c [4] [2]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30A0"/>
    <a:srgbClr val="1F78B4"/>
    <a:srgbClr val="FF7F0B"/>
    <a:srgbClr val="2CA02C"/>
    <a:srgbClr val="FF4B4B"/>
    <a:srgbClr val="FF6464"/>
    <a:srgbClr val="FFCC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24"/>
    <p:restoredTop sz="86538"/>
  </p:normalViewPr>
  <p:slideViewPr>
    <p:cSldViewPr snapToGrid="0" snapToObjects="1">
      <p:cViewPr varScale="1">
        <p:scale>
          <a:sx n="85" d="100"/>
          <a:sy n="85" d="100"/>
        </p:scale>
        <p:origin x="176" y="680"/>
      </p:cViewPr>
      <p:guideLst/>
    </p:cSldViewPr>
  </p:slideViewPr>
  <p:outlineViewPr>
    <p:cViewPr>
      <p:scale>
        <a:sx n="33" d="100"/>
        <a:sy n="33" d="100"/>
      </p:scale>
      <p:origin x="0" y="-54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69B54-570F-9C49-8764-AB8D40DF884B}" type="datetimeFigureOut">
              <a:rPr lang="en-US" smtClean="0"/>
              <a:t>7/31/20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BAEC5-BD7E-1643-B231-1B880D952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59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Slide numbers..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4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09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80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30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7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18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73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30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16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14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99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82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65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6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97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81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77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33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38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13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74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18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62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69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020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06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521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476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58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475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708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73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15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283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362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355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954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Missing Taylor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535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12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69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28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73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74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70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080FA-BF7F-4C47-8183-7618088CC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A420C-1152-AF40-8677-BC58A9AE6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B938A-FB97-A546-8C1A-98F783B8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CB17-55EE-AE42-936A-E3A8311B0C56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03006-80F1-8B4D-8E9C-5C81D16B7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96B4D-2FB5-5D46-AA5B-6CB6A10C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56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EDEA1-0CEC-1E4B-A9D7-E789CBA53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38C72-4DFA-8041-B8AE-3228F2A35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5A3E5-C02D-AA44-974B-88CEC144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CB17-55EE-AE42-936A-E3A8311B0C56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88437-D292-2A45-82C1-9D4EE729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4C636-B155-3643-9CFC-83A8A2316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65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714A35-EE30-114F-B1D3-A8351A461E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F74439-6A34-4646-8CEB-04F998C739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FA78D-5462-004F-89B2-84695E49F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CB17-55EE-AE42-936A-E3A8311B0C56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58BE3-96D8-984A-8B0D-655A2D99B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ACE5E-D153-3640-84AB-A7C268D1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AE67-CF53-ED45-A27C-9188DFA5D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AE6DC-E2F3-E14C-A419-857B9B6EE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FB653-0DE3-0440-A450-97471A8C2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CB17-55EE-AE42-936A-E3A8311B0C56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7BA0D-0C6F-5F46-A784-E9F34C0F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A9D99-1E8D-FA4E-BE7C-5B9DC080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31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1F842-0D0E-D249-84B1-6B0A8730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9927E-602F-3E4C-A411-61A031F8F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FD71B-101F-B441-8DF4-49B5E49B5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CB17-55EE-AE42-936A-E3A8311B0C56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72699-9A37-CA4E-894C-7DBDB18EB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67EB7-F9BE-664F-A2B4-2BB06CF9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F96EC-232D-2A4C-843F-B34F9FFEF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F9054-8033-894B-8EF3-11B3AA8344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317E-7C91-4941-8560-0AD0F1A6D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84264-3B65-034D-9FCC-80C586C16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CB17-55EE-AE42-936A-E3A8311B0C56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903EE-051E-D346-AB93-6418F4880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13B23-A7B8-BE4D-BA7F-094E104E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41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7D68-ED3B-AB45-8E23-E0B0D855A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CB19B-20B8-AC46-B720-78BE4724E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94407-2C34-084E-A790-10A62D420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84AF7-2734-844E-9304-31101BA2E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4764D9-CD91-F048-AC2E-DF971EA53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13C87-9C49-BC44-BE05-512CDC87C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CB17-55EE-AE42-936A-E3A8311B0C56}" type="datetimeFigureOut">
              <a:rPr lang="en-US" smtClean="0"/>
              <a:t>7/31/20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BB9F63-9F26-DA42-A071-235BB46F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3385C1-9F16-4842-B726-67DC9E07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76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9820-FF0A-8749-B79E-0C3A9AB8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2F1C0-B6F3-C341-9155-803574CF9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CB17-55EE-AE42-936A-E3A8311B0C56}" type="datetimeFigureOut">
              <a:rPr lang="en-US" smtClean="0"/>
              <a:t>7/31/20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85A93-0D59-F545-8763-6A09CE6C2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BB7B5-A0FA-8044-9F4B-7D3B76A8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8F658-CD3D-AE45-A869-A06625EFE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CB17-55EE-AE42-936A-E3A8311B0C56}" type="datetimeFigureOut">
              <a:rPr lang="en-US" smtClean="0"/>
              <a:t>7/31/20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0F820-E71F-6A44-9B63-BDAB1F7BA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E3EAB-44D4-C045-A5BA-0AE1B3198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73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D636-66F8-904D-B97F-9DE6C30F2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19213-4EEA-2041-9955-5B2ACFC48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7C656-A8BA-5544-B6A7-032F586A6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E5A4A-E619-9642-9433-CA2293AD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CB17-55EE-AE42-936A-E3A8311B0C56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70D09-EF4F-5940-ABFF-D2F47249A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40B65-1319-134A-B5DE-C4536EB8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92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4647-DD3D-464F-96DC-88735FFEF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E2FC5-0D08-E549-8B2E-3A8840FE67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84BD6-881A-294A-969B-F7D4C9846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79368-080D-2F41-8F91-EDBE19E80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CB17-55EE-AE42-936A-E3A8311B0C56}" type="datetimeFigureOut">
              <a:rPr lang="en-US" smtClean="0"/>
              <a:t>7/31/20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7FAAF-26ED-EE41-8411-277BD8B6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6CF73-2DB4-014D-A39A-9812566E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5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75978-B79F-7D4D-8CCE-2ED8C2747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4FA12-F7EB-FB4A-85DF-1A7B4DE8D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A23B0-788E-3346-97F8-7593BC75C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ECB17-55EE-AE42-936A-E3A8311B0C56}" type="datetimeFigureOut">
              <a:rPr lang="en-US" smtClean="0"/>
              <a:t>7/31/20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9E111-C371-4B49-BBFC-26778BCCC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F1C4C-E16B-7241-912C-8E8E6290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8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7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0.png"/><Relationship Id="rId9" Type="http://schemas.openxmlformats.org/officeDocument/2006/relationships/image" Target="../media/image3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8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0.png"/><Relationship Id="rId9" Type="http://schemas.openxmlformats.org/officeDocument/2006/relationships/image" Target="../media/image3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9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0.png"/><Relationship Id="rId9" Type="http://schemas.openxmlformats.org/officeDocument/2006/relationships/image" Target="../media/image3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3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8.tiff"/><Relationship Id="rId5" Type="http://schemas.openxmlformats.org/officeDocument/2006/relationships/image" Target="../media/image74.png"/><Relationship Id="rId4" Type="http://schemas.openxmlformats.org/officeDocument/2006/relationships/image" Target="../media/image37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38.tiff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2.tiff"/><Relationship Id="rId5" Type="http://schemas.openxmlformats.org/officeDocument/2006/relationships/image" Target="../media/image540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2.tiff"/><Relationship Id="rId5" Type="http://schemas.openxmlformats.org/officeDocument/2006/relationships/image" Target="../media/image540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7" Type="http://schemas.openxmlformats.org/officeDocument/2006/relationships/image" Target="../media/image6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691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5" Type="http://schemas.openxmlformats.org/officeDocument/2006/relationships/image" Target="../media/image70.png"/><Relationship Id="rId4" Type="http://schemas.openxmlformats.org/officeDocument/2006/relationships/image" Target="../media/image69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75.png"/><Relationship Id="rId4" Type="http://schemas.openxmlformats.org/officeDocument/2006/relationships/image" Target="../media/image50.tiff"/><Relationship Id="rId9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75.png"/><Relationship Id="rId4" Type="http://schemas.openxmlformats.org/officeDocument/2006/relationships/image" Target="../media/image50.tiff"/><Relationship Id="rId9" Type="http://schemas.openxmlformats.org/officeDocument/2006/relationships/image" Target="../media/image2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.png"/><Relationship Id="rId13" Type="http://schemas.openxmlformats.org/officeDocument/2006/relationships/image" Target="../media/image811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10.png"/><Relationship Id="rId12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200.png"/><Relationship Id="rId11" Type="http://schemas.openxmlformats.org/officeDocument/2006/relationships/image" Target="../media/image791.png"/><Relationship Id="rId5" Type="http://schemas.openxmlformats.org/officeDocument/2006/relationships/image" Target="../media/image190.png"/><Relationship Id="rId10" Type="http://schemas.openxmlformats.org/officeDocument/2006/relationships/image" Target="../media/image781.png"/><Relationship Id="rId4" Type="http://schemas.openxmlformats.org/officeDocument/2006/relationships/image" Target="../media/image50.tiff"/><Relationship Id="rId9" Type="http://schemas.openxmlformats.org/officeDocument/2006/relationships/image" Target="../media/image77.png"/><Relationship Id="rId1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461.png"/><Relationship Id="rId12" Type="http://schemas.openxmlformats.org/officeDocument/2006/relationships/image" Target="../media/image5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52.tiff"/><Relationship Id="rId11" Type="http://schemas.openxmlformats.org/officeDocument/2006/relationships/image" Target="../media/image490.png"/><Relationship Id="rId5" Type="http://schemas.openxmlformats.org/officeDocument/2006/relationships/image" Target="../media/image51.tiff"/><Relationship Id="rId10" Type="http://schemas.openxmlformats.org/officeDocument/2006/relationships/image" Target="../media/image480.png"/><Relationship Id="rId4" Type="http://schemas.openxmlformats.org/officeDocument/2006/relationships/image" Target="../media/image231.png"/><Relationship Id="rId9" Type="http://schemas.openxmlformats.org/officeDocument/2006/relationships/image" Target="../media/image4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13" Type="http://schemas.openxmlformats.org/officeDocument/2006/relationships/image" Target="../media/image54.tiff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520.png"/><Relationship Id="rId12" Type="http://schemas.openxmlformats.org/officeDocument/2006/relationships/image" Target="../media/image53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461.png"/><Relationship Id="rId11" Type="http://schemas.openxmlformats.org/officeDocument/2006/relationships/image" Target="../media/image500.png"/><Relationship Id="rId5" Type="http://schemas.openxmlformats.org/officeDocument/2006/relationships/image" Target="../media/image231.png"/><Relationship Id="rId10" Type="http://schemas.openxmlformats.org/officeDocument/2006/relationships/image" Target="../media/image490.png"/><Relationship Id="rId4" Type="http://schemas.openxmlformats.org/officeDocument/2006/relationships/image" Target="../media/image52.tiff"/><Relationship Id="rId9" Type="http://schemas.openxmlformats.org/officeDocument/2006/relationships/image" Target="../media/image4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3800.png"/><Relationship Id="rId5" Type="http://schemas.openxmlformats.org/officeDocument/2006/relationships/image" Target="../media/image3700.png"/><Relationship Id="rId4" Type="http://schemas.openxmlformats.org/officeDocument/2006/relationships/image" Target="../media/image55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3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3800.png"/><Relationship Id="rId5" Type="http://schemas.openxmlformats.org/officeDocument/2006/relationships/image" Target="../media/image3700.png"/><Relationship Id="rId4" Type="http://schemas.openxmlformats.org/officeDocument/2006/relationships/image" Target="../media/image55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13" Type="http://schemas.openxmlformats.org/officeDocument/2006/relationships/image" Target="../media/image3800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00.png"/><Relationship Id="rId12" Type="http://schemas.openxmlformats.org/officeDocument/2006/relationships/image" Target="../media/image370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70.png"/><Relationship Id="rId1" Type="http://schemas.openxmlformats.org/officeDocument/2006/relationships/tags" Target="../tags/tag20.xml"/><Relationship Id="rId6" Type="http://schemas.openxmlformats.org/officeDocument/2006/relationships/image" Target="../media/image3900.png"/><Relationship Id="rId11" Type="http://schemas.openxmlformats.org/officeDocument/2006/relationships/image" Target="../media/image440.png"/><Relationship Id="rId15" Type="http://schemas.openxmlformats.org/officeDocument/2006/relationships/image" Target="../media/image460.png"/><Relationship Id="rId10" Type="http://schemas.openxmlformats.org/officeDocument/2006/relationships/image" Target="../media/image430.png"/><Relationship Id="rId4" Type="http://schemas.openxmlformats.org/officeDocument/2006/relationships/image" Target="../media/image55.tiff"/><Relationship Id="rId9" Type="http://schemas.openxmlformats.org/officeDocument/2006/relationships/image" Target="../media/image420.png"/><Relationship Id="rId14" Type="http://schemas.openxmlformats.org/officeDocument/2006/relationships/image" Target="../media/image4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13" Type="http://schemas.openxmlformats.org/officeDocument/2006/relationships/image" Target="../media/image3800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00.png"/><Relationship Id="rId12" Type="http://schemas.openxmlformats.org/officeDocument/2006/relationships/image" Target="../media/image37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3900.png"/><Relationship Id="rId11" Type="http://schemas.openxmlformats.org/officeDocument/2006/relationships/image" Target="../media/image440.png"/><Relationship Id="rId5" Type="http://schemas.openxmlformats.org/officeDocument/2006/relationships/image" Target="../media/image890.png"/><Relationship Id="rId10" Type="http://schemas.openxmlformats.org/officeDocument/2006/relationships/image" Target="../media/image430.png"/><Relationship Id="rId4" Type="http://schemas.openxmlformats.org/officeDocument/2006/relationships/image" Target="../media/image55.tiff"/><Relationship Id="rId9" Type="http://schemas.openxmlformats.org/officeDocument/2006/relationships/image" Target="../media/image4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7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Relationship Id="rId9" Type="http://schemas.openxmlformats.org/officeDocument/2006/relationships/image" Target="../media/image7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1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.tiff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iff"/><Relationship Id="rId13" Type="http://schemas.openxmlformats.org/officeDocument/2006/relationships/image" Target="../media/image67.jpeg"/><Relationship Id="rId3" Type="http://schemas.openxmlformats.org/officeDocument/2006/relationships/image" Target="../media/image58.tiff"/><Relationship Id="rId7" Type="http://schemas.openxmlformats.org/officeDocument/2006/relationships/image" Target="../media/image53.tiff"/><Relationship Id="rId12" Type="http://schemas.openxmlformats.org/officeDocument/2006/relationships/image" Target="../media/image66.jpe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7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11" Type="http://schemas.openxmlformats.org/officeDocument/2006/relationships/image" Target="../media/image65.jpeg"/><Relationship Id="rId5" Type="http://schemas.openxmlformats.org/officeDocument/2006/relationships/image" Target="../media/image60.tiff"/><Relationship Id="rId15" Type="http://schemas.openxmlformats.org/officeDocument/2006/relationships/image" Target="../media/image69.jpeg"/><Relationship Id="rId10" Type="http://schemas.openxmlformats.org/officeDocument/2006/relationships/image" Target="../media/image64.jpeg"/><Relationship Id="rId4" Type="http://schemas.openxmlformats.org/officeDocument/2006/relationships/image" Target="../media/image59.tiff"/><Relationship Id="rId9" Type="http://schemas.openxmlformats.org/officeDocument/2006/relationships/image" Target="../media/image63.tiff"/><Relationship Id="rId14" Type="http://schemas.openxmlformats.org/officeDocument/2006/relationships/image" Target="../media/image6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23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17" Type="http://schemas.openxmlformats.org/officeDocument/2006/relationships/image" Target="../media/image5.png"/><Relationship Id="rId25" Type="http://schemas.openxmlformats.org/officeDocument/2006/relationships/image" Target="../media/image26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4.tiff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10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280.png"/><Relationship Id="rId10" Type="http://schemas.openxmlformats.org/officeDocument/2006/relationships/image" Target="../media/image12.png"/><Relationship Id="rId19" Type="http://schemas.openxmlformats.org/officeDocument/2006/relationships/image" Target="../media/image611.png"/><Relationship Id="rId4" Type="http://schemas.openxmlformats.org/officeDocument/2006/relationships/image" Target="../media/image510.png"/><Relationship Id="rId9" Type="http://schemas.openxmlformats.org/officeDocument/2006/relationships/image" Target="../media/image10.png"/><Relationship Id="rId14" Type="http://schemas.openxmlformats.org/officeDocument/2006/relationships/image" Target="../media/image16.png"/><Relationship Id="rId22" Type="http://schemas.openxmlformats.org/officeDocument/2006/relationships/image" Target="../media/image11.png"/><Relationship Id="rId30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image" Target="../media/image510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5.png"/><Relationship Id="rId25" Type="http://schemas.openxmlformats.org/officeDocument/2006/relationships/image" Target="../media/image26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280.png"/><Relationship Id="rId10" Type="http://schemas.openxmlformats.org/officeDocument/2006/relationships/image" Target="../media/image12.png"/><Relationship Id="rId19" Type="http://schemas.openxmlformats.org/officeDocument/2006/relationships/image" Target="../media/image611.png"/><Relationship Id="rId4" Type="http://schemas.openxmlformats.org/officeDocument/2006/relationships/image" Target="../media/image610.png"/><Relationship Id="rId14" Type="http://schemas.openxmlformats.org/officeDocument/2006/relationships/image" Target="../media/image16.png"/><Relationship Id="rId22" Type="http://schemas.openxmlformats.org/officeDocument/2006/relationships/image" Target="../media/image11.png"/><Relationship Id="rId30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23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6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4.tiff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610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28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510.png"/><Relationship Id="rId9" Type="http://schemas.openxmlformats.org/officeDocument/2006/relationships/image" Target="../media/image10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8.png"/><Relationship Id="rId30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29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0.png"/><Relationship Id="rId4" Type="http://schemas.openxmlformats.org/officeDocument/2006/relationships/image" Target="../media/image310.png"/><Relationship Id="rId9" Type="http://schemas.openxmlformats.org/officeDocument/2006/relationships/image" Target="../media/image3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921" y="1699846"/>
            <a:ext cx="10687050" cy="2110154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Optimal algorithms for experts</a:t>
            </a:r>
            <a:br>
              <a:rPr lang="en-US" sz="4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and mixtures of Gaussians</a:t>
            </a:r>
            <a:endParaRPr lang="en-US" sz="5400" dirty="0">
              <a:latin typeface="Calibri" panose="020F0502020204030204" pitchFamily="34" charset="0"/>
              <a:ea typeface="Palatino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4381" y="5720718"/>
            <a:ext cx="4807975" cy="103284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Chris </a:t>
            </a:r>
            <a:r>
              <a:rPr lang="en-US" dirty="0" err="1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Liaw</a:t>
            </a:r>
            <a:endParaRPr lang="en-US" dirty="0">
              <a:latin typeface="Calibri" panose="020F0502020204030204" pitchFamily="34" charset="0"/>
              <a:ea typeface="Palatino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UBC, August 2020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573AD26-1935-C449-BBB3-C450FF8B9BDA}"/>
              </a:ext>
            </a:extLst>
          </p:cNvPr>
          <p:cNvSpPr txBox="1">
            <a:spLocks/>
          </p:cNvSpPr>
          <p:nvPr/>
        </p:nvSpPr>
        <p:spPr>
          <a:xfrm>
            <a:off x="3594381" y="4637078"/>
            <a:ext cx="4807975" cy="1032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Version of August 6, 2020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505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6"/>
    </mc:Choice>
    <mc:Fallback>
      <p:transition spd="slow" advTm="614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Known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E8FE7CF-DCC1-1040-A320-92DD166D9FE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8200" y="1028409"/>
              <a:ext cx="10515262" cy="286907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324">
                      <a:extLst>
                        <a:ext uri="{9D8B030D-6E8A-4147-A177-3AD203B41FA5}">
                          <a16:colId xmlns:a16="http://schemas.microsoft.com/office/drawing/2014/main" val="961576177"/>
                        </a:ext>
                      </a:extLst>
                    </a:gridCol>
                    <a:gridCol w="4744800">
                      <a:extLst>
                        <a:ext uri="{9D8B030D-6E8A-4147-A177-3AD203B41FA5}">
                          <a16:colId xmlns:a16="http://schemas.microsoft.com/office/drawing/2014/main" val="564080648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335939402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16756217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𝒜</m:t>
                                      </m:r>
                                    </m:lim>
                                  </m:limLow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ℬ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panose="02040503050406030204" pitchFamily="18" charset="0"/>
                                            </a:rPr>
                                            <m:t>Reg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func>
                                </m:e>
                              </m:func>
                            </m:oMath>
                          </a14:m>
                          <a:r>
                            <a:rPr lang="en-US" sz="2200" b="1" dirty="0">
                              <a:solidFill>
                                <a:schemeClr val="bg1"/>
                              </a:solidFill>
                            </a:rPr>
                            <a:t>  (fixed</a:t>
                          </a:r>
                          <a:r>
                            <a:rPr lang="en-US" sz="2200" b="1" baseline="0" dirty="0">
                              <a:solidFill>
                                <a:schemeClr val="bg1"/>
                              </a:solidFill>
                            </a:rPr>
                            <a:t> time)</a:t>
                          </a:r>
                          <a:endParaRPr lang="en-US" sz="2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𝒜</m:t>
                                      </m:r>
                                    </m:lim>
                                  </m:limLow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ℬ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unc>
                                        <m:funcPr>
                                          <m:ctrlPr>
                                            <a:rPr lang="en-US" sz="22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en-US" sz="22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𝐬𝐮𝐩</m:t>
                                              </m:r>
                                            </m:e>
                                            <m:lim>
                                              <m:r>
                                                <a:rPr lang="en-US" sz="22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𝑻</m:t>
                                              </m:r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≥</m:t>
                                              </m:r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𝟏</m:t>
                                              </m:r>
                                            </m:lim>
                                          </m:limLow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2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Reg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</m:rad>
                                            </m:den>
                                          </m:f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oMath>
                          </a14:m>
                          <a:r>
                            <a:rPr lang="en-US" sz="2200" b="1" dirty="0">
                              <a:solidFill>
                                <a:schemeClr val="bg1"/>
                              </a:solidFill>
                            </a:rPr>
                            <a:t> (anytime)</a:t>
                          </a:r>
                          <a:endParaRPr 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2186781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smtClean="0">
                                    <a:latin typeface="Cambria Math" panose="02040503050406030204" pitchFamily="18" charset="0"/>
                                  </a:rPr>
                                  <m:t>→∞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unc>
                                    <m:func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f>
                                        <m:fPr>
                                          <m:type m:val="skw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b="0" i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rad>
                            </m:oMath>
                          </a14:m>
                          <a:r>
                            <a:rPr lang="en-US" sz="2200" dirty="0"/>
                            <a:t> 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Littlestone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, Warmuth‘94; 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Vovk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’91;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Cesa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-Bianchi et al. ‘97]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rad>
                            </m:oMath>
                          </a14:m>
                          <a:endParaRPr lang="en-US" sz="2200" dirty="0"/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Cesa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-Bianchi et al. ’97]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unc>
                                    <m:func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rad>
                            </m:oMath>
                          </a14:m>
                          <a:endParaRPr lang="en-US" sz="2200" dirty="0"/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Bubeck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’11; 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Gerchinovitz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‘11]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340204"/>
                      </a:ext>
                    </a:extLst>
                  </a:tr>
                  <a:tr h="1144800">
                    <a:tc>
                      <a:txBody>
                        <a:bodyPr/>
                        <a:lstStyle/>
                        <a:p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6605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E8FE7CF-DCC1-1040-A320-92DD166D9F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0967366"/>
                  </p:ext>
                </p:extLst>
              </p:nvPr>
            </p:nvGraphicFramePr>
            <p:xfrm>
              <a:off x="838200" y="1028409"/>
              <a:ext cx="10515262" cy="286907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324">
                      <a:extLst>
                        <a:ext uri="{9D8B030D-6E8A-4147-A177-3AD203B41FA5}">
                          <a16:colId xmlns:a16="http://schemas.microsoft.com/office/drawing/2014/main" val="961576177"/>
                        </a:ext>
                      </a:extLst>
                    </a:gridCol>
                    <a:gridCol w="4744800">
                      <a:extLst>
                        <a:ext uri="{9D8B030D-6E8A-4147-A177-3AD203B41FA5}">
                          <a16:colId xmlns:a16="http://schemas.microsoft.com/office/drawing/2014/main" val="564080648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335939402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1675621765"/>
                        </a:ext>
                      </a:extLst>
                    </a:gridCol>
                  </a:tblGrid>
                  <a:tr h="6781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84" r="-100804" b="-322222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1658" r="-535" b="-32222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2186781"/>
                      </a:ext>
                    </a:extLst>
                  </a:tr>
                  <a:tr h="10460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35" t="-65854" r="-924691" b="-1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84" t="-65854" r="-100804" b="-1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3316" t="-65854" r="-101070" b="-1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3316" t="-65854" r="-1070" b="-112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0340204"/>
                      </a:ext>
                    </a:extLst>
                  </a:tr>
                  <a:tr h="1144800">
                    <a:tc>
                      <a:txBody>
                        <a:bodyPr/>
                        <a:lstStyle/>
                        <a:p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660514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5D999A82-D320-C54C-8003-D9FE373B7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921" y="3689484"/>
            <a:ext cx="4411800" cy="29412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3F6CA7-AFFD-D841-9C46-67CE0DFD5A56}"/>
              </a:ext>
            </a:extLst>
          </p:cNvPr>
          <p:cNvCxnSpPr>
            <a:cxnSpLocks/>
          </p:cNvCxnSpPr>
          <p:nvPr/>
        </p:nvCxnSpPr>
        <p:spPr>
          <a:xfrm flipH="1" flipV="1">
            <a:off x="4592988" y="5360006"/>
            <a:ext cx="498056" cy="232316"/>
          </a:xfrm>
          <a:prstGeom prst="straightConnector1">
            <a:avLst/>
          </a:prstGeom>
          <a:ln w="38100">
            <a:solidFill>
              <a:srgbClr val="1C74A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B30A4F55-AADE-2D4A-BE76-CD218E34CD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7745" y="5627733"/>
                <a:ext cx="1682189" cy="429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1C74AD"/>
                          </a:solidFill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1C74AD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B30A4F55-AADE-2D4A-BE76-CD218E34C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745" y="5627733"/>
                <a:ext cx="1682189" cy="429032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264E87-4777-0B4A-A266-8E4D4B8081B1}"/>
              </a:ext>
            </a:extLst>
          </p:cNvPr>
          <p:cNvCxnSpPr>
            <a:cxnSpLocks/>
          </p:cNvCxnSpPr>
          <p:nvPr/>
        </p:nvCxnSpPr>
        <p:spPr>
          <a:xfrm>
            <a:off x="3839418" y="4461463"/>
            <a:ext cx="479898" cy="202454"/>
          </a:xfrm>
          <a:prstGeom prst="straightConnector1">
            <a:avLst/>
          </a:prstGeom>
          <a:ln w="38100">
            <a:solidFill>
              <a:srgbClr val="FF841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57D035-AE43-3E48-B9E1-7F5A8147CA24}"/>
                  </a:ext>
                </a:extLst>
              </p:cNvPr>
              <p:cNvSpPr txBox="1"/>
              <p:nvPr/>
            </p:nvSpPr>
            <p:spPr>
              <a:xfrm>
                <a:off x="3162813" y="4168212"/>
                <a:ext cx="551177" cy="390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841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FF841F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57D035-AE43-3E48-B9E1-7F5A8147C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813" y="4168212"/>
                <a:ext cx="551177" cy="390748"/>
              </a:xfrm>
              <a:prstGeom prst="rect">
                <a:avLst/>
              </a:prstGeom>
              <a:blipFill>
                <a:blip r:embed="rId6"/>
                <a:stretch>
                  <a:fillRect l="-4545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BB46C15F-8D59-5848-A7E2-E3143A8AA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2000" y="3689484"/>
            <a:ext cx="4411800" cy="29412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2B1135-152B-8947-A484-6127BDA78208}"/>
              </a:ext>
            </a:extLst>
          </p:cNvPr>
          <p:cNvCxnSpPr>
            <a:cxnSpLocks/>
          </p:cNvCxnSpPr>
          <p:nvPr/>
        </p:nvCxnSpPr>
        <p:spPr>
          <a:xfrm flipH="1" flipV="1">
            <a:off x="9301975" y="5085079"/>
            <a:ext cx="498056" cy="232316"/>
          </a:xfrm>
          <a:prstGeom prst="straightConnector1">
            <a:avLst/>
          </a:prstGeom>
          <a:ln w="38100">
            <a:solidFill>
              <a:srgbClr val="1C74A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EBC294A-0DC1-7743-B31C-2ED271CF98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56732" y="5352806"/>
                <a:ext cx="1682189" cy="429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1C74AD"/>
                          </a:solidFill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1C74AD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EBC294A-0DC1-7743-B31C-2ED271CF9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732" y="5352806"/>
                <a:ext cx="1682189" cy="429032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DB2002-7054-7944-84C7-9E52FE043603}"/>
              </a:ext>
            </a:extLst>
          </p:cNvPr>
          <p:cNvCxnSpPr>
            <a:cxnSpLocks/>
          </p:cNvCxnSpPr>
          <p:nvPr/>
        </p:nvCxnSpPr>
        <p:spPr>
          <a:xfrm>
            <a:off x="8554336" y="4551456"/>
            <a:ext cx="479898" cy="202454"/>
          </a:xfrm>
          <a:prstGeom prst="straightConnector1">
            <a:avLst/>
          </a:prstGeom>
          <a:ln w="38100">
            <a:solidFill>
              <a:srgbClr val="FF841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85A9AA-E010-AA45-B770-36D8960C69A0}"/>
                  </a:ext>
                </a:extLst>
              </p:cNvPr>
              <p:cNvSpPr txBox="1"/>
              <p:nvPr/>
            </p:nvSpPr>
            <p:spPr>
              <a:xfrm>
                <a:off x="8243108" y="4198149"/>
                <a:ext cx="551177" cy="390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841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FF841F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85A9AA-E010-AA45-B770-36D8960C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108" y="4198149"/>
                <a:ext cx="551177" cy="390748"/>
              </a:xfrm>
              <a:prstGeom prst="rect">
                <a:avLst/>
              </a:prstGeom>
              <a:blipFill>
                <a:blip r:embed="rId9"/>
                <a:stretch>
                  <a:fillRect l="-4545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150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327"/>
    </mc:Choice>
    <mc:Fallback>
      <p:transition spd="slow" advTm="11232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Known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E8FE7CF-DCC1-1040-A320-92DD166D9FE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8200" y="1028409"/>
              <a:ext cx="10515262" cy="286907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324">
                      <a:extLst>
                        <a:ext uri="{9D8B030D-6E8A-4147-A177-3AD203B41FA5}">
                          <a16:colId xmlns:a16="http://schemas.microsoft.com/office/drawing/2014/main" val="961576177"/>
                        </a:ext>
                      </a:extLst>
                    </a:gridCol>
                    <a:gridCol w="4744800">
                      <a:extLst>
                        <a:ext uri="{9D8B030D-6E8A-4147-A177-3AD203B41FA5}">
                          <a16:colId xmlns:a16="http://schemas.microsoft.com/office/drawing/2014/main" val="564080648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335939402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16756217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𝒜</m:t>
                                      </m:r>
                                    </m:lim>
                                  </m:limLow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ℬ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panose="02040503050406030204" pitchFamily="18" charset="0"/>
                                            </a:rPr>
                                            <m:t>Reg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func>
                                </m:e>
                              </m:func>
                            </m:oMath>
                          </a14:m>
                          <a:r>
                            <a:rPr lang="en-US" sz="2200" b="1" dirty="0">
                              <a:solidFill>
                                <a:schemeClr val="bg1"/>
                              </a:solidFill>
                            </a:rPr>
                            <a:t>  (fixed</a:t>
                          </a:r>
                          <a:r>
                            <a:rPr lang="en-US" sz="2200" b="1" baseline="0" dirty="0">
                              <a:solidFill>
                                <a:schemeClr val="bg1"/>
                              </a:solidFill>
                            </a:rPr>
                            <a:t> time)</a:t>
                          </a:r>
                          <a:endParaRPr lang="en-US" sz="2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𝒜</m:t>
                                      </m:r>
                                    </m:lim>
                                  </m:limLow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ℬ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unc>
                                        <m:funcPr>
                                          <m:ctrlPr>
                                            <a:rPr lang="en-US" sz="22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en-US" sz="22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𝐬𝐮𝐩</m:t>
                                              </m:r>
                                            </m:e>
                                            <m:lim>
                                              <m:r>
                                                <a:rPr lang="en-US" sz="22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𝑻</m:t>
                                              </m:r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≥</m:t>
                                              </m:r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𝟏</m:t>
                                              </m:r>
                                            </m:lim>
                                          </m:limLow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2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Reg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</m:rad>
                                            </m:den>
                                          </m:f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oMath>
                          </a14:m>
                          <a:r>
                            <a:rPr lang="en-US" sz="2200" b="1" dirty="0">
                              <a:solidFill>
                                <a:schemeClr val="bg1"/>
                              </a:solidFill>
                            </a:rPr>
                            <a:t> (anytime)</a:t>
                          </a:r>
                          <a:endParaRPr 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21867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smtClean="0">
                                    <a:latin typeface="Cambria Math" panose="02040503050406030204" pitchFamily="18" charset="0"/>
                                  </a:rPr>
                                  <m:t>→∞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unc>
                                    <m:func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f>
                                        <m:fPr>
                                          <m:type m:val="skw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b="0" i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rad>
                            </m:oMath>
                          </a14:m>
                          <a:r>
                            <a:rPr lang="en-US" sz="2200" dirty="0"/>
                            <a:t> 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Littlestone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, Warmuth‘94; 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Vovk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’91;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Cesa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-Bianchi et al. ‘97]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rad>
                            </m:oMath>
                          </a14:m>
                          <a:endParaRPr lang="en-US" sz="2200" dirty="0"/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Cesa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-Bianchi et al. ’97]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unc>
                                    <m:func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rad>
                            </m:oMath>
                          </a14:m>
                          <a:endParaRPr lang="en-US" sz="2200" dirty="0"/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Bubeck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’11; 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Gerchinovitz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‘11]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340204"/>
                      </a:ext>
                    </a:extLst>
                  </a:tr>
                  <a:tr h="1144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  <a:p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0" lang="en-US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kumimoji="0" lang="en-US" sz="2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sz="2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0" lang="en-US" sz="2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  <m:r>
                                        <a:rPr kumimoji="0" lang="en-US" sz="2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rad>
                            </m:oMath>
                          </a14:m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[Cover ‘65]</a:t>
                          </a:r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≈0.564</m:t>
                              </m:r>
                            </m:oMath>
                          </a14:m>
                          <a:r>
                            <a:rPr lang="en-US" sz="2200" dirty="0"/>
                            <a:t>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[Luo, 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Schapire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‘14]</a:t>
                          </a:r>
                          <a:endParaRPr lang="en-US" sz="1800" dirty="0"/>
                        </a:p>
                        <a:p>
                          <a:pPr algn="ctr"/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≤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0" lang="en-US" sz="2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func>
                                      <m:funcPr>
                                        <m:ctrlPr>
                                          <a:rPr kumimoji="0" lang="en-US" sz="2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sz="22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kumimoji="0" lang="en-US" sz="2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e>
                                    </m:func>
                                  </m:e>
                                </m:rad>
                                <m:r>
                                  <a:rPr kumimoji="0" lang="en-US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≈0.833</m:t>
                                </m:r>
                              </m:oMath>
                            </m:oMathPara>
                          </a14:m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[</a:t>
                          </a:r>
                          <a:r>
                            <a:rPr kumimoji="0" lang="en-US" sz="1800" b="0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Bubeck</a:t>
                          </a: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 ’11; </a:t>
                          </a:r>
                          <a:r>
                            <a:rPr kumimoji="0" lang="en-US" sz="1800" b="0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Gerchinovitz</a:t>
                          </a: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 ‘11]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6605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E8FE7CF-DCC1-1040-A320-92DD166D9F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2457572"/>
                  </p:ext>
                </p:extLst>
              </p:nvPr>
            </p:nvGraphicFramePr>
            <p:xfrm>
              <a:off x="838200" y="1028409"/>
              <a:ext cx="10515262" cy="286907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324">
                      <a:extLst>
                        <a:ext uri="{9D8B030D-6E8A-4147-A177-3AD203B41FA5}">
                          <a16:colId xmlns:a16="http://schemas.microsoft.com/office/drawing/2014/main" val="961576177"/>
                        </a:ext>
                      </a:extLst>
                    </a:gridCol>
                    <a:gridCol w="4744800">
                      <a:extLst>
                        <a:ext uri="{9D8B030D-6E8A-4147-A177-3AD203B41FA5}">
                          <a16:colId xmlns:a16="http://schemas.microsoft.com/office/drawing/2014/main" val="564080648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335939402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1675621765"/>
                        </a:ext>
                      </a:extLst>
                    </a:gridCol>
                  </a:tblGrid>
                  <a:tr h="6781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84" r="-100804" b="-34444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1658" r="-535" b="-34444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2186781"/>
                      </a:ext>
                    </a:extLst>
                  </a:tr>
                  <a:tr h="10460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35" t="-65854" r="-924691" b="-1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84" t="-65854" r="-100804" b="-1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3316" t="-65854" r="-101070" b="-1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3316" t="-65854" r="-1070" b="-1268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0340204"/>
                      </a:ext>
                    </a:extLst>
                  </a:tr>
                  <a:tr h="114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35" t="-149451" r="-924691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84" t="-149451" r="-100804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3316" t="-149451" r="-10107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3316" t="-149451" r="-1070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660514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5D999A82-D320-C54C-8003-D9FE373B7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921" y="3689484"/>
            <a:ext cx="4411800" cy="29412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3F6CA7-AFFD-D841-9C46-67CE0DFD5A56}"/>
              </a:ext>
            </a:extLst>
          </p:cNvPr>
          <p:cNvCxnSpPr>
            <a:cxnSpLocks/>
          </p:cNvCxnSpPr>
          <p:nvPr/>
        </p:nvCxnSpPr>
        <p:spPr>
          <a:xfrm flipH="1" flipV="1">
            <a:off x="4592988" y="5360006"/>
            <a:ext cx="498056" cy="232316"/>
          </a:xfrm>
          <a:prstGeom prst="straightConnector1">
            <a:avLst/>
          </a:prstGeom>
          <a:ln w="38100">
            <a:solidFill>
              <a:srgbClr val="1C74A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B30A4F55-AADE-2D4A-BE76-CD218E34CD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7745" y="5627733"/>
                <a:ext cx="1682189" cy="429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1C74AD"/>
                          </a:solidFill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1C74AD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B30A4F55-AADE-2D4A-BE76-CD218E34C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745" y="5627733"/>
                <a:ext cx="1682189" cy="429032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264E87-4777-0B4A-A266-8E4D4B8081B1}"/>
              </a:ext>
            </a:extLst>
          </p:cNvPr>
          <p:cNvCxnSpPr>
            <a:cxnSpLocks/>
          </p:cNvCxnSpPr>
          <p:nvPr/>
        </p:nvCxnSpPr>
        <p:spPr>
          <a:xfrm>
            <a:off x="3839418" y="4461463"/>
            <a:ext cx="479898" cy="202454"/>
          </a:xfrm>
          <a:prstGeom prst="straightConnector1">
            <a:avLst/>
          </a:prstGeom>
          <a:ln w="38100">
            <a:solidFill>
              <a:srgbClr val="FF841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57D035-AE43-3E48-B9E1-7F5A8147CA24}"/>
                  </a:ext>
                </a:extLst>
              </p:cNvPr>
              <p:cNvSpPr txBox="1"/>
              <p:nvPr/>
            </p:nvSpPr>
            <p:spPr>
              <a:xfrm>
                <a:off x="3162813" y="4168212"/>
                <a:ext cx="551177" cy="390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841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FF841F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57D035-AE43-3E48-B9E1-7F5A8147C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813" y="4168212"/>
                <a:ext cx="551177" cy="390748"/>
              </a:xfrm>
              <a:prstGeom prst="rect">
                <a:avLst/>
              </a:prstGeom>
              <a:blipFill>
                <a:blip r:embed="rId6"/>
                <a:stretch>
                  <a:fillRect l="-4545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BB46C15F-8D59-5848-A7E2-E3143A8AA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2000" y="3689484"/>
            <a:ext cx="4411800" cy="29412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2B1135-152B-8947-A484-6127BDA78208}"/>
              </a:ext>
            </a:extLst>
          </p:cNvPr>
          <p:cNvCxnSpPr>
            <a:cxnSpLocks/>
          </p:cNvCxnSpPr>
          <p:nvPr/>
        </p:nvCxnSpPr>
        <p:spPr>
          <a:xfrm flipH="1" flipV="1">
            <a:off x="9301975" y="5085079"/>
            <a:ext cx="498056" cy="232316"/>
          </a:xfrm>
          <a:prstGeom prst="straightConnector1">
            <a:avLst/>
          </a:prstGeom>
          <a:ln w="38100">
            <a:solidFill>
              <a:srgbClr val="1C74A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EBC294A-0DC1-7743-B31C-2ED271CF98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56732" y="5352806"/>
                <a:ext cx="1682189" cy="429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1C74AD"/>
                          </a:solidFill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1C74AD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EBC294A-0DC1-7743-B31C-2ED271CF9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732" y="5352806"/>
                <a:ext cx="1682189" cy="429032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DB2002-7054-7944-84C7-9E52FE043603}"/>
              </a:ext>
            </a:extLst>
          </p:cNvPr>
          <p:cNvCxnSpPr>
            <a:cxnSpLocks/>
          </p:cNvCxnSpPr>
          <p:nvPr/>
        </p:nvCxnSpPr>
        <p:spPr>
          <a:xfrm>
            <a:off x="8554336" y="4551456"/>
            <a:ext cx="479898" cy="202454"/>
          </a:xfrm>
          <a:prstGeom prst="straightConnector1">
            <a:avLst/>
          </a:prstGeom>
          <a:ln w="38100">
            <a:solidFill>
              <a:srgbClr val="FF841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85A9AA-E010-AA45-B770-36D8960C69A0}"/>
                  </a:ext>
                </a:extLst>
              </p:cNvPr>
              <p:cNvSpPr txBox="1"/>
              <p:nvPr/>
            </p:nvSpPr>
            <p:spPr>
              <a:xfrm>
                <a:off x="8243108" y="4198149"/>
                <a:ext cx="551177" cy="390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841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FF841F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85A9AA-E010-AA45-B770-36D8960C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108" y="4198149"/>
                <a:ext cx="551177" cy="390748"/>
              </a:xfrm>
              <a:prstGeom prst="rect">
                <a:avLst/>
              </a:prstGeom>
              <a:blipFill>
                <a:blip r:embed="rId9"/>
                <a:stretch>
                  <a:fillRect l="-4545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68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10"/>
    </mc:Choice>
    <mc:Fallback>
      <p:transition spd="slow" advTm="4971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Known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E8FE7CF-DCC1-1040-A320-92DD166D9FE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8200" y="1028409"/>
              <a:ext cx="10515600" cy="286547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324">
                      <a:extLst>
                        <a:ext uri="{9D8B030D-6E8A-4147-A177-3AD203B41FA5}">
                          <a16:colId xmlns:a16="http://schemas.microsoft.com/office/drawing/2014/main" val="961576177"/>
                        </a:ext>
                      </a:extLst>
                    </a:gridCol>
                    <a:gridCol w="4745138">
                      <a:extLst>
                        <a:ext uri="{9D8B030D-6E8A-4147-A177-3AD203B41FA5}">
                          <a16:colId xmlns:a16="http://schemas.microsoft.com/office/drawing/2014/main" val="564080648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335939402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2989169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𝒜</m:t>
                                      </m:r>
                                    </m:lim>
                                  </m:limLow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ℬ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panose="02040503050406030204" pitchFamily="18" charset="0"/>
                                            </a:rPr>
                                            <m:t>Reg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func>
                                </m:e>
                              </m:func>
                            </m:oMath>
                          </a14:m>
                          <a:r>
                            <a:rPr lang="en-US" sz="2200" b="1" dirty="0">
                              <a:solidFill>
                                <a:schemeClr val="bg1"/>
                              </a:solidFill>
                            </a:rPr>
                            <a:t>  (fixed</a:t>
                          </a:r>
                          <a:r>
                            <a:rPr lang="en-US" sz="2200" b="1" baseline="0" dirty="0">
                              <a:solidFill>
                                <a:schemeClr val="bg1"/>
                              </a:solidFill>
                            </a:rPr>
                            <a:t> time)</a:t>
                          </a:r>
                          <a:endParaRPr lang="en-US" sz="2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𝒜</m:t>
                                      </m:r>
                                    </m:lim>
                                  </m:limLow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ℬ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unc>
                                        <m:funcPr>
                                          <m:ctrlPr>
                                            <a:rPr lang="en-US" sz="22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en-US" sz="22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𝐬𝐮𝐩</m:t>
                                              </m:r>
                                            </m:e>
                                            <m:lim>
                                              <m:r>
                                                <a:rPr lang="en-US" sz="22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𝑻</m:t>
                                              </m:r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≥</m:t>
                                              </m:r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𝟏</m:t>
                                              </m:r>
                                            </m:lim>
                                          </m:limLow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2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Reg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</m:rad>
                                            </m:den>
                                          </m:f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oMath>
                          </a14:m>
                          <a:r>
                            <a:rPr lang="en-US" sz="2200" b="1" dirty="0">
                              <a:solidFill>
                                <a:schemeClr val="bg1"/>
                              </a:solidFill>
                            </a:rPr>
                            <a:t> (anytime)</a:t>
                          </a:r>
                          <a:endParaRPr 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21867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smtClean="0">
                                    <a:latin typeface="Cambria Math" panose="02040503050406030204" pitchFamily="18" charset="0"/>
                                  </a:rPr>
                                  <m:t>→∞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unc>
                                    <m:func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f>
                                        <m:fPr>
                                          <m:type m:val="skw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b="0" i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rad>
                            </m:oMath>
                          </a14:m>
                          <a:r>
                            <a:rPr lang="en-US" sz="2200" dirty="0"/>
                            <a:t> 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Littlestone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, Warmuth‘94; 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Vovk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’91;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Cesa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-Bianchi et al. ‘97]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rad>
                            </m:oMath>
                          </a14:m>
                          <a:endParaRPr lang="en-US" sz="2200" dirty="0"/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Cesa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-Bianchi et al. ’97]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unc>
                                    <m:func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rad>
                            </m:oMath>
                          </a14:m>
                          <a:endParaRPr lang="en-US" sz="2200" dirty="0"/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Bubeck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’11; 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Gerchinovitz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‘11]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340204"/>
                      </a:ext>
                    </a:extLst>
                  </a:tr>
                  <a:tr h="1141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rad>
                            </m:oMath>
                          </a14:m>
                          <a:r>
                            <a:rPr lang="en-US" sz="2200" dirty="0"/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[Cover ‘65]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/2≈0.653</m:t>
                              </m:r>
                            </m:oMath>
                          </a14:m>
                          <a:r>
                            <a:rPr lang="en-US" sz="22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[Harvey, L., Perkins, Randhawa ‘20]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6605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E8FE7CF-DCC1-1040-A320-92DD166D9F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7336706"/>
                  </p:ext>
                </p:extLst>
              </p:nvPr>
            </p:nvGraphicFramePr>
            <p:xfrm>
              <a:off x="838200" y="1028409"/>
              <a:ext cx="10515600" cy="286547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324">
                      <a:extLst>
                        <a:ext uri="{9D8B030D-6E8A-4147-A177-3AD203B41FA5}">
                          <a16:colId xmlns:a16="http://schemas.microsoft.com/office/drawing/2014/main" val="961576177"/>
                        </a:ext>
                      </a:extLst>
                    </a:gridCol>
                    <a:gridCol w="4745138">
                      <a:extLst>
                        <a:ext uri="{9D8B030D-6E8A-4147-A177-3AD203B41FA5}">
                          <a16:colId xmlns:a16="http://schemas.microsoft.com/office/drawing/2014/main" val="564080648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335939402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2989169501"/>
                        </a:ext>
                      </a:extLst>
                    </a:gridCol>
                  </a:tblGrid>
                  <a:tr h="6781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84" r="-100804" b="-34444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1658" r="-535" b="-34444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2186781"/>
                      </a:ext>
                    </a:extLst>
                  </a:tr>
                  <a:tr h="10460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35" t="-65060" r="-924691" b="-1240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84" t="-65060" r="-100804" b="-1240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3316" t="-65060" r="-101070" b="-1240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3316" t="-65060" r="-1070" b="-1240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0340204"/>
                      </a:ext>
                    </a:extLst>
                  </a:tr>
                  <a:tr h="1141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35" t="-152222" r="-924691" b="-1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84" t="-152222" r="-100804" b="-1444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1658" t="-152222" r="-535" b="-1444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660514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5D999A82-D320-C54C-8003-D9FE373B7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921" y="3689484"/>
            <a:ext cx="4411800" cy="29412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3F6CA7-AFFD-D841-9C46-67CE0DFD5A56}"/>
              </a:ext>
            </a:extLst>
          </p:cNvPr>
          <p:cNvCxnSpPr>
            <a:cxnSpLocks/>
          </p:cNvCxnSpPr>
          <p:nvPr/>
        </p:nvCxnSpPr>
        <p:spPr>
          <a:xfrm flipH="1" flipV="1">
            <a:off x="4592988" y="5360006"/>
            <a:ext cx="498056" cy="232316"/>
          </a:xfrm>
          <a:prstGeom prst="straightConnector1">
            <a:avLst/>
          </a:prstGeom>
          <a:ln w="38100">
            <a:solidFill>
              <a:srgbClr val="1C74A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B30A4F55-AADE-2D4A-BE76-CD218E34CD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7745" y="5627733"/>
                <a:ext cx="1682189" cy="429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1C74AD"/>
                          </a:solidFill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1C74AD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B30A4F55-AADE-2D4A-BE76-CD218E34C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745" y="5627733"/>
                <a:ext cx="1682189" cy="429032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264E87-4777-0B4A-A266-8E4D4B8081B1}"/>
              </a:ext>
            </a:extLst>
          </p:cNvPr>
          <p:cNvCxnSpPr>
            <a:cxnSpLocks/>
          </p:cNvCxnSpPr>
          <p:nvPr/>
        </p:nvCxnSpPr>
        <p:spPr>
          <a:xfrm>
            <a:off x="3839418" y="4461463"/>
            <a:ext cx="479898" cy="202454"/>
          </a:xfrm>
          <a:prstGeom prst="straightConnector1">
            <a:avLst/>
          </a:prstGeom>
          <a:ln w="38100">
            <a:solidFill>
              <a:srgbClr val="FF841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57D035-AE43-3E48-B9E1-7F5A8147CA24}"/>
                  </a:ext>
                </a:extLst>
              </p:cNvPr>
              <p:cNvSpPr txBox="1"/>
              <p:nvPr/>
            </p:nvSpPr>
            <p:spPr>
              <a:xfrm>
                <a:off x="3162813" y="4168212"/>
                <a:ext cx="551177" cy="390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841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FF841F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57D035-AE43-3E48-B9E1-7F5A8147C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813" y="4168212"/>
                <a:ext cx="551177" cy="390748"/>
              </a:xfrm>
              <a:prstGeom prst="rect">
                <a:avLst/>
              </a:prstGeom>
              <a:blipFill>
                <a:blip r:embed="rId6"/>
                <a:stretch>
                  <a:fillRect l="-4545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BB46C15F-8D59-5848-A7E2-E3143A8AA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2000" y="3689484"/>
            <a:ext cx="4411800" cy="29412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2B1135-152B-8947-A484-6127BDA78208}"/>
              </a:ext>
            </a:extLst>
          </p:cNvPr>
          <p:cNvCxnSpPr>
            <a:cxnSpLocks/>
          </p:cNvCxnSpPr>
          <p:nvPr/>
        </p:nvCxnSpPr>
        <p:spPr>
          <a:xfrm flipH="1" flipV="1">
            <a:off x="9301975" y="5085079"/>
            <a:ext cx="498056" cy="232316"/>
          </a:xfrm>
          <a:prstGeom prst="straightConnector1">
            <a:avLst/>
          </a:prstGeom>
          <a:ln w="38100">
            <a:solidFill>
              <a:srgbClr val="1C74A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EBC294A-0DC1-7743-B31C-2ED271CF98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56732" y="5352806"/>
                <a:ext cx="1682189" cy="429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1C74AD"/>
                          </a:solidFill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1C74AD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EBC294A-0DC1-7743-B31C-2ED271CF9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732" y="5352806"/>
                <a:ext cx="1682189" cy="429032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DB2002-7054-7944-84C7-9E52FE043603}"/>
              </a:ext>
            </a:extLst>
          </p:cNvPr>
          <p:cNvCxnSpPr>
            <a:cxnSpLocks/>
          </p:cNvCxnSpPr>
          <p:nvPr/>
        </p:nvCxnSpPr>
        <p:spPr>
          <a:xfrm>
            <a:off x="8554336" y="4551456"/>
            <a:ext cx="479898" cy="202454"/>
          </a:xfrm>
          <a:prstGeom prst="straightConnector1">
            <a:avLst/>
          </a:prstGeom>
          <a:ln w="38100">
            <a:solidFill>
              <a:srgbClr val="FF841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85A9AA-E010-AA45-B770-36D8960C69A0}"/>
                  </a:ext>
                </a:extLst>
              </p:cNvPr>
              <p:cNvSpPr txBox="1"/>
              <p:nvPr/>
            </p:nvSpPr>
            <p:spPr>
              <a:xfrm>
                <a:off x="8243108" y="4198149"/>
                <a:ext cx="551177" cy="390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841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FF841F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85A9AA-E010-AA45-B770-36D8960C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108" y="4198149"/>
                <a:ext cx="551177" cy="390748"/>
              </a:xfrm>
              <a:prstGeom prst="rect">
                <a:avLst/>
              </a:prstGeom>
              <a:blipFill>
                <a:blip r:embed="rId9"/>
                <a:stretch>
                  <a:fillRect l="-4545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219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63"/>
    </mc:Choice>
    <mc:Fallback>
      <p:transition spd="slow" advTm="4976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38F87F-682C-654E-8A4A-F38E8D7A9AFE}"/>
              </a:ext>
            </a:extLst>
          </p:cNvPr>
          <p:cNvSpPr/>
          <p:nvPr/>
        </p:nvSpPr>
        <p:spPr>
          <a:xfrm>
            <a:off x="663388" y="1268936"/>
            <a:ext cx="11008659" cy="2632128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Our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7E92BB-0FB6-9D40-9BE9-34A177EF52AD}"/>
                  </a:ext>
                </a:extLst>
              </p:cNvPr>
              <p:cNvSpPr/>
              <p:nvPr/>
            </p:nvSpPr>
            <p:spPr>
              <a:xfrm>
                <a:off x="3822511" y="1779977"/>
                <a:ext cx="3740255" cy="846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𝓐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sup</m:t>
                                </m:r>
                              </m:e>
                              <m:lim>
                                <m: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𝓑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sup</m:t>
                                    </m:r>
                                  </m:e>
                                  <m:li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𝑇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≥1</m:t>
                                    </m:r>
                                  </m:lim>
                                </m:limLow>
                              </m:fName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</a:rPr>
                                      <m:t>Reg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</m:d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𝑇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func>
                          </m:e>
                        </m:func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𝛾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7E92BB-0FB6-9D40-9BE9-34A177EF5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511" y="1779977"/>
                <a:ext cx="3740255" cy="846257"/>
              </a:xfrm>
              <a:prstGeom prst="rect">
                <a:avLst/>
              </a:prstGeom>
              <a:blipFill>
                <a:blip r:embed="rId4"/>
                <a:stretch>
                  <a:fillRect l="-678" t="-63235" r="-3051" b="-9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AEFE45-3CD9-C24B-8148-46418E2306A5}"/>
              </a:ext>
            </a:extLst>
          </p:cNvPr>
          <p:cNvSpPr txBox="1"/>
          <p:nvPr/>
        </p:nvSpPr>
        <p:spPr>
          <a:xfrm>
            <a:off x="838200" y="1007326"/>
            <a:ext cx="290092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Theorem </a:t>
            </a:r>
            <a:r>
              <a:rPr lang="en-US" sz="2400" dirty="0"/>
              <a:t>[H</a:t>
            </a:r>
            <a:r>
              <a:rPr lang="en-US" sz="2400" b="1" dirty="0">
                <a:solidFill>
                  <a:srgbClr val="FF0000"/>
                </a:solidFill>
              </a:rPr>
              <a:t>L</a:t>
            </a:r>
            <a:r>
              <a:rPr lang="en-US" sz="2400" dirty="0"/>
              <a:t>PR ‘20]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0C8BB4-629E-D140-9703-C0838A526EE3}"/>
                  </a:ext>
                </a:extLst>
              </p:cNvPr>
              <p:cNvSpPr txBox="1"/>
              <p:nvPr/>
            </p:nvSpPr>
            <p:spPr>
              <a:xfrm>
                <a:off x="838200" y="2539605"/>
                <a:ext cx="9991165" cy="601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≈1.30693</m:t>
                    </m:r>
                  </m:oMath>
                </a14:m>
                <a:r>
                  <a:rPr lang="en-US" sz="2800" dirty="0"/>
                  <a:t> is the </a:t>
                </a:r>
                <a:r>
                  <a:rPr lang="en-US" sz="2800" b="1" i="1" dirty="0"/>
                  <a:t>unique positive root</a:t>
                </a:r>
                <a:r>
                  <a:rPr lang="en-US" sz="28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800" dirty="0"/>
                  <a:t>,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0C8BB4-629E-D140-9703-C0838A526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39605"/>
                <a:ext cx="9991165" cy="601831"/>
              </a:xfrm>
              <a:prstGeom prst="rect">
                <a:avLst/>
              </a:prstGeom>
              <a:blipFill>
                <a:blip r:embed="rId5"/>
                <a:stretch>
                  <a:fillRect l="-1142" t="-147917" b="-2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101AB33-A848-9247-89B5-780D155C1C96}"/>
                  </a:ext>
                </a:extLst>
              </p:cNvPr>
              <p:cNvSpPr/>
              <p:nvPr/>
            </p:nvSpPr>
            <p:spPr>
              <a:xfrm>
                <a:off x="3423409" y="3152596"/>
                <a:ext cx="4820743" cy="528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erfi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ra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101AB33-A848-9247-89B5-780D155C1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409" y="3152596"/>
                <a:ext cx="4820743" cy="528030"/>
              </a:xfrm>
              <a:prstGeom prst="rect">
                <a:avLst/>
              </a:prstGeom>
              <a:blipFill>
                <a:blip r:embed="rId6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66801EA1-F115-5B4E-A030-24612901A9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4123749"/>
                <a:ext cx="10515600" cy="104798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example of a “confluent hypergeometric function”; these appear in studying fundamental properties of random walks and Brownian Motion.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[e.g. 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Breiman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‘67; Davis ’76; Greenwood-Perkins ‘83; Perkins ‘83]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66801EA1-F115-5B4E-A030-24612901A9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4123749"/>
                <a:ext cx="10515600" cy="1047984"/>
              </a:xfrm>
              <a:blipFill>
                <a:blip r:embed="rId7"/>
                <a:stretch>
                  <a:fillRect l="-965" t="-14458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5AB11E-C97D-7041-AFDE-E98BF7A5C89B}"/>
                  </a:ext>
                </a:extLst>
              </p:cNvPr>
              <p:cNvSpPr txBox="1"/>
              <p:nvPr/>
            </p:nvSpPr>
            <p:spPr>
              <a:xfrm>
                <a:off x="838199" y="1393652"/>
                <a:ext cx="999116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800" dirty="0"/>
                  <a:t> experts: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5AB11E-C97D-7041-AFDE-E98BF7A5C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93652"/>
                <a:ext cx="9991165" cy="523220"/>
              </a:xfrm>
              <a:prstGeom prst="rect">
                <a:avLst/>
              </a:prstGeom>
              <a:blipFill>
                <a:blip r:embed="rId8"/>
                <a:stretch>
                  <a:fillRect l="-1142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BBD871C-06C3-3B47-AC30-33A695564FE0}"/>
              </a:ext>
            </a:extLst>
          </p:cNvPr>
          <p:cNvSpPr txBox="1">
            <a:spLocks/>
          </p:cNvSpPr>
          <p:nvPr/>
        </p:nvSpPr>
        <p:spPr>
          <a:xfrm>
            <a:off x="838199" y="5394418"/>
            <a:ext cx="10515600" cy="7339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Today: we focus on the algorithm; its design involves stochastic calculus, PDEs, &amp; confluent hypergeometric functions. 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75053CC-ED71-B643-893F-BE532A6C6857}"/>
                  </a:ext>
                </a:extLst>
              </p:cNvPr>
              <p:cNvSpPr/>
              <p:nvPr/>
            </p:nvSpPr>
            <p:spPr>
              <a:xfrm>
                <a:off x="4284093" y="483785"/>
                <a:ext cx="7920117" cy="654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r>
                  <a:rPr lang="en-US" sz="24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maginar</a:t>
                </a:r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y error function:</a:t>
                </a:r>
                <a:r>
                  <a:rPr lang="en-US" sz="24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erfi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erf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75053CC-ED71-B643-893F-BE532A6C6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093" y="483785"/>
                <a:ext cx="7920117" cy="654346"/>
              </a:xfrm>
              <a:prstGeom prst="rect">
                <a:avLst/>
              </a:prstGeom>
              <a:blipFill>
                <a:blip r:embed="rId9"/>
                <a:stretch>
                  <a:fillRect l="-1120" t="-96226" r="-160" b="-147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97282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142"/>
    </mc:Choice>
    <mc:Fallback>
      <p:transition spd="slow" advTm="96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Regret as a stochastic integral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2282E8-C505-A641-BC17-5673CA998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24" y="1091049"/>
            <a:ext cx="4778629" cy="583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Discrete regret for two experts.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C04ED5-4A78-CF47-892C-90C6C2B8FDEF}"/>
                  </a:ext>
                </a:extLst>
              </p:cNvPr>
              <p:cNvSpPr txBox="1"/>
              <p:nvPr/>
            </p:nvSpPr>
            <p:spPr>
              <a:xfrm>
                <a:off x="734275" y="1657350"/>
                <a:ext cx="5361724" cy="9709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⋅(</m:t>
                          </m:r>
                          <m:sSub>
                            <m:sSubPr>
                              <m:ctrlP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C04ED5-4A78-CF47-892C-90C6C2B8F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75" y="1657350"/>
                <a:ext cx="5361724" cy="970971"/>
              </a:xfrm>
              <a:prstGeom prst="rect">
                <a:avLst/>
              </a:prstGeom>
              <a:blipFill>
                <a:blip r:embed="rId4"/>
                <a:stretch>
                  <a:fillRect l="-1655" t="-149351" r="-1655" b="-20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AFF585-8766-9C4A-838C-24B8017526BC}"/>
                  </a:ext>
                </a:extLst>
              </p:cNvPr>
              <p:cNvSpPr txBox="1"/>
              <p:nvPr/>
            </p:nvSpPr>
            <p:spPr>
              <a:xfrm>
                <a:off x="6795886" y="1719424"/>
                <a:ext cx="4011867" cy="451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≤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  <m:sup/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US" sz="2600" dirty="0"/>
                  <a:t> (gap)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AFF585-8766-9C4A-838C-24B801752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886" y="1719424"/>
                <a:ext cx="4011867" cy="451662"/>
              </a:xfrm>
              <a:prstGeom prst="rect">
                <a:avLst/>
              </a:prstGeom>
              <a:blipFill>
                <a:blip r:embed="rId5"/>
                <a:stretch>
                  <a:fillRect l="-2839" t="-137838" r="-3785" b="-2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026117-10B6-1746-9369-7C3756AC7ED8}"/>
                  </a:ext>
                </a:extLst>
              </p:cNvPr>
              <p:cNvSpPr txBox="1"/>
              <p:nvPr/>
            </p:nvSpPr>
            <p:spPr>
              <a:xfrm>
                <a:off x="6795886" y="2310485"/>
                <a:ext cx="4557914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600" dirty="0"/>
                  <a:t> is alg.’s weight on </a:t>
                </a:r>
                <a:r>
                  <a:rPr lang="en-US" sz="2600" b="1" i="1" dirty="0"/>
                  <a:t>worst</a:t>
                </a:r>
                <a:r>
                  <a:rPr lang="en-US" sz="2600" dirty="0"/>
                  <a:t> expert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026117-10B6-1746-9369-7C3756AC7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886" y="2310485"/>
                <a:ext cx="4557914" cy="400110"/>
              </a:xfrm>
              <a:prstGeom prst="rect">
                <a:avLst/>
              </a:prstGeom>
              <a:blipFill>
                <a:blip r:embed="rId6"/>
                <a:stretch>
                  <a:fillRect l="-2222" t="-25000" r="-3333" b="-46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22C700DA-C3A4-6F42-8EFC-06889685B4F3}"/>
              </a:ext>
            </a:extLst>
          </p:cNvPr>
          <p:cNvSpPr/>
          <p:nvPr/>
        </p:nvSpPr>
        <p:spPr>
          <a:xfrm rot="16200000" flipH="1">
            <a:off x="5068537" y="1563116"/>
            <a:ext cx="215227" cy="1492150"/>
          </a:xfrm>
          <a:prstGeom prst="rightBrac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417CA2-DDC0-1842-A5D0-BD46E55E85FE}"/>
                  </a:ext>
                </a:extLst>
              </p:cNvPr>
              <p:cNvSpPr txBox="1"/>
              <p:nvPr/>
            </p:nvSpPr>
            <p:spPr>
              <a:xfrm>
                <a:off x="4498071" y="2358240"/>
                <a:ext cx="118814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∈{−</m:t>
                      </m:r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417CA2-DDC0-1842-A5D0-BD46E55E8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071" y="2358240"/>
                <a:ext cx="1188146" cy="338554"/>
              </a:xfrm>
              <a:prstGeom prst="rect">
                <a:avLst/>
              </a:prstGeom>
              <a:blipFill>
                <a:blip r:embed="rId7"/>
                <a:stretch>
                  <a:fillRect l="-3158" r="-7368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27FE6E9-9DC0-F14E-9C72-574A0F1627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724" y="3296843"/>
                <a:ext cx="6929744" cy="12845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worst expert is wrong,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Reg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best expert is wrong,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Reg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27FE6E9-9DC0-F14E-9C72-574A0F162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24" y="3296843"/>
                <a:ext cx="6929744" cy="1284584"/>
              </a:xfrm>
              <a:prstGeom prst="rect">
                <a:avLst/>
              </a:prstGeom>
              <a:blipFill>
                <a:blip r:embed="rId8"/>
                <a:stretch>
                  <a:fillRect l="-1099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36114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714"/>
    </mc:Choice>
    <mc:Fallback>
      <p:transition spd="slow" advTm="14671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Regret as a stochastic integral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2282E8-C505-A641-BC17-5673CA998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24" y="1091049"/>
            <a:ext cx="4778629" cy="583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Discrete regret for two experts.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EB3E358-14B2-BE46-AD77-DDF90E0735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726" y="2647742"/>
                <a:ext cx="6055578" cy="10174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Idea.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View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𝒈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 reflected random walk. </a:t>
                </a: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Goal.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Reg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a.s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EB3E358-14B2-BE46-AD77-DDF90E073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26" y="2647742"/>
                <a:ext cx="6055578" cy="1017411"/>
              </a:xfrm>
              <a:prstGeom prst="rect">
                <a:avLst/>
              </a:prstGeom>
              <a:blipFill>
                <a:blip r:embed="rId4"/>
                <a:stretch>
                  <a:fillRect l="-1883" t="-8537" r="-1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C04ED5-4A78-CF47-892C-90C6C2B8FDEF}"/>
                  </a:ext>
                </a:extLst>
              </p:cNvPr>
              <p:cNvSpPr txBox="1"/>
              <p:nvPr/>
            </p:nvSpPr>
            <p:spPr>
              <a:xfrm>
                <a:off x="734275" y="1657350"/>
                <a:ext cx="5361724" cy="9709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⋅(</m:t>
                          </m:r>
                          <m:sSub>
                            <m:sSubPr>
                              <m:ctrlP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C04ED5-4A78-CF47-892C-90C6C2B8F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75" y="1657350"/>
                <a:ext cx="5361724" cy="970971"/>
              </a:xfrm>
              <a:prstGeom prst="rect">
                <a:avLst/>
              </a:prstGeom>
              <a:blipFill>
                <a:blip r:embed="rId5"/>
                <a:stretch>
                  <a:fillRect l="-1655" t="-149351" r="-1655" b="-20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2A1F533-2C2B-3648-A5CA-81E035EDA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24" y="3720487"/>
            <a:ext cx="5364485" cy="188314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45C5177-3277-A141-8B97-702C3ACCAA4C}"/>
              </a:ext>
            </a:extLst>
          </p:cNvPr>
          <p:cNvSpPr txBox="1">
            <a:spLocks/>
          </p:cNvSpPr>
          <p:nvPr/>
        </p:nvSpPr>
        <p:spPr>
          <a:xfrm>
            <a:off x="371726" y="5684515"/>
            <a:ext cx="6055578" cy="544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play at discrete times.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AFF585-8766-9C4A-838C-24B8017526BC}"/>
                  </a:ext>
                </a:extLst>
              </p:cNvPr>
              <p:cNvSpPr txBox="1"/>
              <p:nvPr/>
            </p:nvSpPr>
            <p:spPr>
              <a:xfrm>
                <a:off x="6795886" y="1719424"/>
                <a:ext cx="4011867" cy="451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≤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  <m:sup/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US" sz="2600" dirty="0"/>
                  <a:t> (gap)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AFF585-8766-9C4A-838C-24B801752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886" y="1719424"/>
                <a:ext cx="4011867" cy="451662"/>
              </a:xfrm>
              <a:prstGeom prst="rect">
                <a:avLst/>
              </a:prstGeom>
              <a:blipFill>
                <a:blip r:embed="rId7"/>
                <a:stretch>
                  <a:fillRect l="-2839" t="-137838" r="-3785" b="-2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026117-10B6-1746-9369-7C3756AC7ED8}"/>
                  </a:ext>
                </a:extLst>
              </p:cNvPr>
              <p:cNvSpPr txBox="1"/>
              <p:nvPr/>
            </p:nvSpPr>
            <p:spPr>
              <a:xfrm>
                <a:off x="6795886" y="2310485"/>
                <a:ext cx="4557914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600" dirty="0"/>
                  <a:t> is alg.’s weight on </a:t>
                </a:r>
                <a:r>
                  <a:rPr lang="en-US" sz="2600" b="1" i="1" dirty="0"/>
                  <a:t>worst</a:t>
                </a:r>
                <a:r>
                  <a:rPr lang="en-US" sz="2600" dirty="0"/>
                  <a:t> expert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026117-10B6-1746-9369-7C3756AC7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886" y="2310485"/>
                <a:ext cx="4557914" cy="400110"/>
              </a:xfrm>
              <a:prstGeom prst="rect">
                <a:avLst/>
              </a:prstGeom>
              <a:blipFill>
                <a:blip r:embed="rId8"/>
                <a:stretch>
                  <a:fillRect l="-2222" t="-25000" r="-3333" b="-46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22C700DA-C3A4-6F42-8EFC-06889685B4F3}"/>
              </a:ext>
            </a:extLst>
          </p:cNvPr>
          <p:cNvSpPr/>
          <p:nvPr/>
        </p:nvSpPr>
        <p:spPr>
          <a:xfrm rot="16200000" flipH="1">
            <a:off x="5068537" y="1563116"/>
            <a:ext cx="215227" cy="1492150"/>
          </a:xfrm>
          <a:prstGeom prst="rightBrac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417CA2-DDC0-1842-A5D0-BD46E55E85FE}"/>
                  </a:ext>
                </a:extLst>
              </p:cNvPr>
              <p:cNvSpPr txBox="1"/>
              <p:nvPr/>
            </p:nvSpPr>
            <p:spPr>
              <a:xfrm>
                <a:off x="4498071" y="2358240"/>
                <a:ext cx="118814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∈{−</m:t>
                      </m:r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417CA2-DDC0-1842-A5D0-BD46E55E8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071" y="2358240"/>
                <a:ext cx="1188146" cy="338554"/>
              </a:xfrm>
              <a:prstGeom prst="rect">
                <a:avLst/>
              </a:prstGeom>
              <a:blipFill>
                <a:blip r:embed="rId9"/>
                <a:stretch>
                  <a:fillRect l="-3158" r="-7368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84226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714"/>
    </mc:Choice>
    <mc:Fallback>
      <p:transition spd="slow" advTm="14671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Regret as a stochastic integral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2282E8-C505-A641-BC17-5673CA998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24" y="1091049"/>
            <a:ext cx="4778629" cy="583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Discrete regret for two experts.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EB3E358-14B2-BE46-AD77-DDF90E0735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726" y="2647742"/>
                <a:ext cx="6055578" cy="10174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Idea.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View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𝒈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 reflected random walk. </a:t>
                </a: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Goal.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Reg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a.s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EB3E358-14B2-BE46-AD77-DDF90E073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26" y="2647742"/>
                <a:ext cx="6055578" cy="1017411"/>
              </a:xfrm>
              <a:prstGeom prst="rect">
                <a:avLst/>
              </a:prstGeom>
              <a:blipFill>
                <a:blip r:embed="rId3"/>
                <a:stretch>
                  <a:fillRect l="-1883" t="-8537" r="-1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C04ED5-4A78-CF47-892C-90C6C2B8FDEF}"/>
                  </a:ext>
                </a:extLst>
              </p:cNvPr>
              <p:cNvSpPr txBox="1"/>
              <p:nvPr/>
            </p:nvSpPr>
            <p:spPr>
              <a:xfrm>
                <a:off x="734275" y="1657350"/>
                <a:ext cx="5361724" cy="9709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⋅(</m:t>
                          </m:r>
                          <m:sSub>
                            <m:sSubPr>
                              <m:ctrlP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C04ED5-4A78-CF47-892C-90C6C2B8F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75" y="1657350"/>
                <a:ext cx="5361724" cy="970971"/>
              </a:xfrm>
              <a:prstGeom prst="rect">
                <a:avLst/>
              </a:prstGeom>
              <a:blipFill>
                <a:blip r:embed="rId4"/>
                <a:stretch>
                  <a:fillRect l="-1655" t="-149351" r="-1655" b="-20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2A1F533-2C2B-3648-A5CA-81E035EDA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24" y="3720487"/>
            <a:ext cx="5364485" cy="1883144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3E9D174-B1B5-074B-8CA1-7E70AD76620B}"/>
              </a:ext>
            </a:extLst>
          </p:cNvPr>
          <p:cNvSpPr txBox="1">
            <a:spLocks/>
          </p:cNvSpPr>
          <p:nvPr/>
        </p:nvSpPr>
        <p:spPr>
          <a:xfrm>
            <a:off x="6679094" y="1087969"/>
            <a:ext cx="5292150" cy="583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Continuous regret for two experts.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CFE45C5-C288-0249-8C7B-331D04CE9382}"/>
                  </a:ext>
                </a:extLst>
              </p:cNvPr>
              <p:cNvSpPr/>
              <p:nvPr/>
            </p:nvSpPr>
            <p:spPr>
              <a:xfrm>
                <a:off x="6954797" y="1609802"/>
                <a:ext cx="4983475" cy="992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Cont</m:t>
                      </m:r>
                      <m:r>
                        <m:rPr>
                          <m:sty m:val="p"/>
                        </m:rPr>
                        <a:rPr lang="en-US" sz="2600" smtClean="0"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6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sz="26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2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CFE45C5-C288-0249-8C7B-331D04CE9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797" y="1609802"/>
                <a:ext cx="4983475" cy="992259"/>
              </a:xfrm>
              <a:prstGeom prst="rect">
                <a:avLst/>
              </a:prstGeom>
              <a:blipFill>
                <a:blip r:embed="rId6"/>
                <a:stretch>
                  <a:fillRect t="-159494" r="-509" b="-236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9724840-3875-174F-A1AC-C84F3E93F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769" y="3661536"/>
            <a:ext cx="5363503" cy="1882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FAFF4FFB-F194-5E4F-AC3E-3130871EF3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9094" y="2634876"/>
                <a:ext cx="6055578" cy="10056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Brownian Motion.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Goal.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ContReg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a.s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FAFF4FFB-F194-5E4F-AC3E-3130871EF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094" y="2634876"/>
                <a:ext cx="6055578" cy="1005608"/>
              </a:xfrm>
              <a:prstGeom prst="rect">
                <a:avLst/>
              </a:prstGeom>
              <a:blipFill>
                <a:blip r:embed="rId8"/>
                <a:stretch>
                  <a:fillRect l="-1883" t="-8642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B6F806-1556-CB4C-A37F-155689D1C36B}"/>
              </a:ext>
            </a:extLst>
          </p:cNvPr>
          <p:cNvCxnSpPr/>
          <p:nvPr/>
        </p:nvCxnSpPr>
        <p:spPr>
          <a:xfrm>
            <a:off x="6427304" y="1099495"/>
            <a:ext cx="0" cy="549176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45C5177-3277-A141-8B97-702C3ACCAA4C}"/>
              </a:ext>
            </a:extLst>
          </p:cNvPr>
          <p:cNvSpPr txBox="1">
            <a:spLocks/>
          </p:cNvSpPr>
          <p:nvPr/>
        </p:nvSpPr>
        <p:spPr>
          <a:xfrm>
            <a:off x="371726" y="5684515"/>
            <a:ext cx="6055578" cy="544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play at discrete times.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87D3087-1669-0649-8AEC-DA0779EDC16E}"/>
              </a:ext>
            </a:extLst>
          </p:cNvPr>
          <p:cNvSpPr txBox="1">
            <a:spLocks/>
          </p:cNvSpPr>
          <p:nvPr/>
        </p:nvSpPr>
        <p:spPr>
          <a:xfrm>
            <a:off x="6535302" y="5684515"/>
            <a:ext cx="6055578" cy="544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play continuously.</a:t>
            </a:r>
          </a:p>
        </p:txBody>
      </p:sp>
    </p:spTree>
    <p:extLst>
      <p:ext uri="{BB962C8B-B14F-4D97-AF65-F5344CB8AC3E}">
        <p14:creationId xmlns:p14="http://schemas.microsoft.com/office/powerpoint/2010/main" val="2085347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5D41ACF-2981-BB44-9C74-752363E48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5105" y="3313519"/>
            <a:ext cx="1080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Designing the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896CCAB-28F4-AB49-8AC0-C735A4144A52}"/>
                  </a:ext>
                </a:extLst>
              </p:cNvPr>
              <p:cNvSpPr/>
              <p:nvPr/>
            </p:nvSpPr>
            <p:spPr>
              <a:xfrm>
                <a:off x="838200" y="1193033"/>
                <a:ext cx="5350565" cy="749851"/>
              </a:xfrm>
              <a:prstGeom prst="round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Cont</m:t>
                    </m:r>
                    <m:r>
                      <m:rPr>
                        <m:sty m:val="p"/>
                      </m:rPr>
                      <a:rPr lang="en-US" sz="2800" smtClean="0">
                        <a:latin typeface="Cambria Math" panose="02040503050406030204" pitchFamily="18" charset="0"/>
                      </a:rPr>
                      <m:t>Reg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896CCAB-28F4-AB49-8AC0-C735A4144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3033"/>
                <a:ext cx="5350565" cy="749851"/>
              </a:xfrm>
              <a:prstGeom prst="roundRect">
                <a:avLst/>
              </a:prstGeom>
              <a:blipFill>
                <a:blip r:embed="rId5"/>
                <a:stretch>
                  <a:fillRect t="-90476" b="-144444"/>
                </a:stretch>
              </a:blipFill>
              <a:ln w="317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1478129-1A0C-084D-9750-F282D1D4EB3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6190" y="259718"/>
            <a:ext cx="1259512" cy="16831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5354B7-E6FE-E040-8587-320F01C56F45}"/>
              </a:ext>
            </a:extLst>
          </p:cNvPr>
          <p:cNvSpPr/>
          <p:nvPr/>
        </p:nvSpPr>
        <p:spPr>
          <a:xfrm>
            <a:off x="10241693" y="1913721"/>
            <a:ext cx="140839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200" b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Kiyoshi </a:t>
            </a:r>
            <a:r>
              <a:rPr lang="en-CA" sz="2200" b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Itô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852E4A-4A94-F441-85F9-34E83CF500F5}"/>
                  </a:ext>
                </a:extLst>
              </p:cNvPr>
              <p:cNvSpPr txBox="1"/>
              <p:nvPr/>
            </p:nvSpPr>
            <p:spPr>
              <a:xfrm>
                <a:off x="5721535" y="5414334"/>
                <a:ext cx="5854167" cy="369332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2CA02C"/>
                          </a:solidFill>
                          <a:latin typeface="Cambria Math" panose="02040503050406030204" pitchFamily="18" charset="0"/>
                        </a:rPr>
                        <m:t>𝐂𝐨𝐧𝐭𝐑𝐞𝐠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2CA02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2CA02C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b="1" i="0" smtClean="0">
                          <a:solidFill>
                            <a:srgbClr val="FF7F0B"/>
                          </a:solidFill>
                          <a:latin typeface="Cambria Math" panose="02040503050406030204" pitchFamily="18" charset="0"/>
                        </a:rPr>
                        <m:t>𝐂𝐨𝐧𝐭𝐑𝐞𝐠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7F0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7F0B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b="1" i="0" smtClean="0">
                          <a:solidFill>
                            <a:srgbClr val="1F78B4"/>
                          </a:solidFill>
                          <a:latin typeface="Cambria Math" panose="02040503050406030204" pitchFamily="18" charset="0"/>
                        </a:rPr>
                        <m:t>𝐂𝐨𝐧𝐭𝐑𝐞𝐠</m:t>
                      </m:r>
                      <m:r>
                        <a:rPr lang="en-US" sz="2400" b="1" i="1" smtClean="0">
                          <a:solidFill>
                            <a:srgbClr val="1F78B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1F78B4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1F78B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852E4A-4A94-F441-85F9-34E83CF50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535" y="5414334"/>
                <a:ext cx="5854167" cy="369332"/>
              </a:xfrm>
              <a:prstGeom prst="rect">
                <a:avLst/>
              </a:prstGeom>
              <a:blipFill>
                <a:blip r:embed="rId8"/>
                <a:stretch>
                  <a:fillRect l="-1302" r="-130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61079-9D1D-1E4D-A9D4-B4D9F5420E57}"/>
                  </a:ext>
                </a:extLst>
              </p:cNvPr>
              <p:cNvSpPr txBox="1"/>
              <p:nvPr/>
            </p:nvSpPr>
            <p:spPr>
              <a:xfrm>
                <a:off x="816243" y="2048291"/>
                <a:ext cx="1083384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/>
                  <a:t>Key Idea.</a:t>
                </a:r>
                <a:r>
                  <a:rPr lang="en-US" sz="2600" dirty="0"/>
                  <a:t> Design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600" dirty="0"/>
                  <a:t> so that all paths have </a:t>
                </a:r>
                <a:r>
                  <a:rPr lang="en-US" sz="2600" b="1" dirty="0"/>
                  <a:t>equal</a:t>
                </a:r>
                <a:r>
                  <a:rPr lang="en-US" sz="2600" dirty="0"/>
                  <a:t> regret.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61079-9D1D-1E4D-A9D4-B4D9F5420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43" y="2048291"/>
                <a:ext cx="10833849" cy="492443"/>
              </a:xfrm>
              <a:prstGeom prst="rect">
                <a:avLst/>
              </a:prstGeom>
              <a:blipFill>
                <a:blip r:embed="rId9"/>
                <a:stretch>
                  <a:fillRect l="-937" t="-100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7255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2"/>
    </mc:Choice>
    <mc:Fallback>
      <p:transition spd="slow" advTm="2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5D41ACF-2981-BB44-9C74-752363E48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5105" y="3313519"/>
            <a:ext cx="1080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Designing the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896CCAB-28F4-AB49-8AC0-C735A4144A52}"/>
                  </a:ext>
                </a:extLst>
              </p:cNvPr>
              <p:cNvSpPr/>
              <p:nvPr/>
            </p:nvSpPr>
            <p:spPr>
              <a:xfrm>
                <a:off x="838200" y="1193033"/>
                <a:ext cx="5350565" cy="749851"/>
              </a:xfrm>
              <a:prstGeom prst="round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Cont</m:t>
                    </m:r>
                    <m:r>
                      <m:rPr>
                        <m:sty m:val="p"/>
                      </m:rPr>
                      <a:rPr lang="en-US" sz="2800" smtClean="0">
                        <a:latin typeface="Cambria Math" panose="02040503050406030204" pitchFamily="18" charset="0"/>
                      </a:rPr>
                      <m:t>Reg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896CCAB-28F4-AB49-8AC0-C735A4144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3033"/>
                <a:ext cx="5350565" cy="749851"/>
              </a:xfrm>
              <a:prstGeom prst="roundRect">
                <a:avLst/>
              </a:prstGeom>
              <a:blipFill>
                <a:blip r:embed="rId5"/>
                <a:stretch>
                  <a:fillRect t="-90476" b="-144444"/>
                </a:stretch>
              </a:blipFill>
              <a:ln w="317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1478129-1A0C-084D-9750-F282D1D4EB3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6190" y="259718"/>
            <a:ext cx="1259512" cy="16831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5354B7-E6FE-E040-8587-320F01C56F45}"/>
              </a:ext>
            </a:extLst>
          </p:cNvPr>
          <p:cNvSpPr/>
          <p:nvPr/>
        </p:nvSpPr>
        <p:spPr>
          <a:xfrm>
            <a:off x="10241693" y="1913721"/>
            <a:ext cx="140839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200" b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Kiyoshi </a:t>
            </a:r>
            <a:r>
              <a:rPr lang="en-CA" sz="2200" b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Itô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852E4A-4A94-F441-85F9-34E83CF500F5}"/>
                  </a:ext>
                </a:extLst>
              </p:cNvPr>
              <p:cNvSpPr txBox="1"/>
              <p:nvPr/>
            </p:nvSpPr>
            <p:spPr>
              <a:xfrm>
                <a:off x="5721535" y="5414334"/>
                <a:ext cx="5854167" cy="369332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2CA02C"/>
                          </a:solidFill>
                          <a:latin typeface="Cambria Math" panose="02040503050406030204" pitchFamily="18" charset="0"/>
                        </a:rPr>
                        <m:t>𝐂𝐨𝐧𝐭𝐑𝐞𝐠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2CA02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2CA02C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rgbClr val="FF7F0B"/>
                          </a:solidFill>
                          <a:latin typeface="Cambria Math" panose="02040503050406030204" pitchFamily="18" charset="0"/>
                        </a:rPr>
                        <m:t>𝐂𝐨𝐧𝐭𝐑𝐞𝐠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7F0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7F0B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rgbClr val="1F78B4"/>
                          </a:solidFill>
                          <a:latin typeface="Cambria Math" panose="02040503050406030204" pitchFamily="18" charset="0"/>
                        </a:rPr>
                        <m:t>𝐂𝐨𝐧𝐭𝐑𝐞𝐠</m:t>
                      </m:r>
                      <m:r>
                        <a:rPr lang="en-US" sz="2400" b="1" i="1" smtClean="0">
                          <a:solidFill>
                            <a:srgbClr val="1F78B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1F78B4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1F78B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852E4A-4A94-F441-85F9-34E83CF50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535" y="5414334"/>
                <a:ext cx="5854167" cy="369332"/>
              </a:xfrm>
              <a:prstGeom prst="rect">
                <a:avLst/>
              </a:prstGeom>
              <a:blipFill>
                <a:blip r:embed="rId7"/>
                <a:stretch>
                  <a:fillRect l="-1302" r="-130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61079-9D1D-1E4D-A9D4-B4D9F5420E57}"/>
                  </a:ext>
                </a:extLst>
              </p:cNvPr>
              <p:cNvSpPr txBox="1"/>
              <p:nvPr/>
            </p:nvSpPr>
            <p:spPr>
              <a:xfrm>
                <a:off x="816243" y="2048291"/>
                <a:ext cx="10833849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/>
                  <a:t>Key Idea.</a:t>
                </a:r>
                <a:r>
                  <a:rPr lang="en-US" sz="2600" dirty="0"/>
                  <a:t> Design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600" dirty="0"/>
                  <a:t> so that all paths have </a:t>
                </a:r>
                <a:r>
                  <a:rPr lang="en-US" sz="2600" b="1" dirty="0"/>
                  <a:t>equal</a:t>
                </a:r>
                <a:r>
                  <a:rPr lang="en-US" sz="2600" dirty="0"/>
                  <a:t> regret.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Using </a:t>
                </a:r>
                <a:r>
                  <a:rPr lang="en-US" sz="2400" dirty="0" err="1"/>
                  <a:t>stoch</a:t>
                </a:r>
                <a:r>
                  <a:rPr lang="en-US" sz="2400" dirty="0"/>
                  <a:t>. calc. (</a:t>
                </a:r>
                <a:r>
                  <a:rPr lang="en-US" sz="2400" dirty="0" err="1"/>
                  <a:t>It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ô’s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formula), means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𝒑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must satisfy backwards heat equation.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BHE can be solved to obtain optimal algorithm.</a:t>
                </a:r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61079-9D1D-1E4D-A9D4-B4D9F5420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43" y="2048291"/>
                <a:ext cx="10833849" cy="1231106"/>
              </a:xfrm>
              <a:prstGeom prst="rect">
                <a:avLst/>
              </a:prstGeom>
              <a:blipFill>
                <a:blip r:embed="rId8"/>
                <a:stretch>
                  <a:fillRect l="-937" t="-4082" b="-9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FC62EBC-1C73-5549-8E6B-E417A092F8D6}"/>
              </a:ext>
            </a:extLst>
          </p:cNvPr>
          <p:cNvSpPr txBox="1"/>
          <p:nvPr/>
        </p:nvSpPr>
        <p:spPr>
          <a:xfrm>
            <a:off x="838200" y="3153178"/>
            <a:ext cx="108338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Miracle.</a:t>
            </a:r>
            <a:r>
              <a:rPr lang="en-US" sz="2600" dirty="0"/>
              <a:t> Arguments can be discretized with no loss.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845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2"/>
    </mc:Choice>
    <mc:Fallback>
      <p:transition spd="slow" advTm="2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921" y="1699846"/>
            <a:ext cx="10687050" cy="2110154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Part 2.</a:t>
            </a:r>
            <a:br>
              <a:rPr lang="en-US" sz="4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Sample-optimal algorithms for learning mixtures of Gaussians.</a:t>
            </a:r>
            <a:endParaRPr lang="en-US" sz="5400" dirty="0">
              <a:latin typeface="Calibri" panose="020F0502020204030204" pitchFamily="34" charset="0"/>
              <a:ea typeface="Palatino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921" y="5880537"/>
            <a:ext cx="10687050" cy="804041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Hassan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Ashtiani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Shai Ben-David, Nicholas J. A. Harvey, Christopher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Liaw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Abbas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Mehrabian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Yaniv Plan. Near-optimal Sample Complexity Bounds for Robust Learning of Gaussian Mixtures via Compression Schemes. Journal of the ACM. 2020.</a:t>
            </a:r>
          </a:p>
        </p:txBody>
      </p:sp>
    </p:spTree>
    <p:extLst>
      <p:ext uri="{BB962C8B-B14F-4D97-AF65-F5344CB8AC3E}">
        <p14:creationId xmlns:p14="http://schemas.microsoft.com/office/powerpoint/2010/main" val="251007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"/>
    </mc:Choice>
    <mc:Fallback xmlns="">
      <p:transition spd="slow" advTm="45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Research overview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442B5B-4A7A-2940-A265-85EBBD55A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889"/>
            <a:ext cx="10898689" cy="56094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Design &amp; analyze machine learning algorithms with provable guarantees.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5E4439-097B-2C48-8345-A385C10F5D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8182" y="2420650"/>
            <a:ext cx="2403095" cy="2110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49726F-463E-EF41-A227-697AFF6F09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07" t="20942" r="13195" b="6005"/>
          <a:stretch/>
        </p:blipFill>
        <p:spPr>
          <a:xfrm>
            <a:off x="6845946" y="2672304"/>
            <a:ext cx="2554424" cy="192676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E87925-0790-E446-AEB0-A62A6C8D5836}"/>
              </a:ext>
            </a:extLst>
          </p:cNvPr>
          <p:cNvSpPr txBox="1">
            <a:spLocks/>
          </p:cNvSpPr>
          <p:nvPr/>
        </p:nvSpPr>
        <p:spPr>
          <a:xfrm>
            <a:off x="6287543" y="4585224"/>
            <a:ext cx="4227648" cy="9738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26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Learning mixtures of Gaussians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[ABH</a:t>
            </a:r>
            <a:r>
              <a:rPr lang="en-US" sz="2200" b="1" dirty="0">
                <a:solidFill>
                  <a:srgbClr val="FF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MP NeurIPS’18, JACM’20]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8CD2FA-E407-CC4E-A493-097C1E5B6184}"/>
              </a:ext>
            </a:extLst>
          </p:cNvPr>
          <p:cNvSpPr txBox="1">
            <a:spLocks/>
          </p:cNvSpPr>
          <p:nvPr/>
        </p:nvSpPr>
        <p:spPr>
          <a:xfrm>
            <a:off x="1503477" y="4599065"/>
            <a:ext cx="4227648" cy="973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2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Prediction with expert advice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[H</a:t>
            </a:r>
            <a:r>
              <a:rPr lang="en-US" sz="2000" b="1" dirty="0">
                <a:solidFill>
                  <a:srgbClr val="FF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PR, FOCS‘20]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Palatino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011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47"/>
    </mc:Choice>
    <mc:Fallback>
      <p:transition spd="slow" advTm="57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Density estimation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5D461F-274E-3F40-BC66-97B7376366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012" y="2308605"/>
            <a:ext cx="3458236" cy="1830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01FA56-52BC-C346-B79C-8BE658CF66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080" y="1131025"/>
            <a:ext cx="2402595" cy="1976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loud 9">
                <a:extLst>
                  <a:ext uri="{FF2B5EF4-FFF2-40B4-BE49-F238E27FC236}">
                    <a16:creationId xmlns:a16="http://schemas.microsoft.com/office/drawing/2014/main" id="{5ACF4002-CA1F-CD42-9C16-CCC1E29C8AB4}"/>
                  </a:ext>
                </a:extLst>
              </p:cNvPr>
              <p:cNvSpPr/>
              <p:nvPr/>
            </p:nvSpPr>
            <p:spPr>
              <a:xfrm>
                <a:off x="380033" y="1063791"/>
                <a:ext cx="3617258" cy="2111187"/>
              </a:xfrm>
              <a:prstGeom prst="cloud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Unknown Distribution</a:t>
                </a:r>
                <a:r>
                  <a:rPr lang="en-US" sz="2600" dirty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endParaRPr lang="en-US" sz="2600" dirty="0">
                  <a:solidFill>
                    <a:schemeClr val="tx1"/>
                  </a:solidFill>
                  <a:latin typeface="Palatino" charset="0"/>
                  <a:ea typeface="Palatino" charset="0"/>
                  <a:cs typeface="Palatino" charset="0"/>
                </a:endParaRPr>
              </a:p>
            </p:txBody>
          </p:sp>
        </mc:Choice>
        <mc:Fallback xmlns="">
          <p:sp>
            <p:nvSpPr>
              <p:cNvPr id="10" name="Cloud 9">
                <a:extLst>
                  <a:ext uri="{FF2B5EF4-FFF2-40B4-BE49-F238E27FC236}">
                    <a16:creationId xmlns:a16="http://schemas.microsoft.com/office/drawing/2014/main" id="{5ACF4002-CA1F-CD42-9C16-CCC1E29C8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3" y="1063791"/>
                <a:ext cx="3617258" cy="2111187"/>
              </a:xfrm>
              <a:prstGeom prst="cloud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1282A7-B591-824F-826B-A91BA408EF91}"/>
              </a:ext>
            </a:extLst>
          </p:cNvPr>
          <p:cNvCxnSpPr/>
          <p:nvPr/>
        </p:nvCxnSpPr>
        <p:spPr>
          <a:xfrm flipV="1">
            <a:off x="3919891" y="1868320"/>
            <a:ext cx="2571989" cy="4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3D5DB12-89E7-C945-AC0E-3E782BFD774D}"/>
              </a:ext>
            </a:extLst>
          </p:cNvPr>
          <p:cNvSpPr/>
          <p:nvPr/>
        </p:nvSpPr>
        <p:spPr>
          <a:xfrm>
            <a:off x="4107440" y="1345366"/>
            <a:ext cx="194636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err="1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i.i.d</a:t>
            </a:r>
            <a:r>
              <a:rPr lang="en-US" sz="26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. samples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B80E1-E9BF-F14D-AE71-A222D4FCA207}"/>
              </a:ext>
            </a:extLst>
          </p:cNvPr>
          <p:cNvCxnSpPr/>
          <p:nvPr/>
        </p:nvCxnSpPr>
        <p:spPr>
          <a:xfrm>
            <a:off x="8565212" y="1892230"/>
            <a:ext cx="747600" cy="33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902D4C-FDE5-6949-B511-F934BF0C6210}"/>
                  </a:ext>
                </a:extLst>
              </p:cNvPr>
              <p:cNvSpPr/>
              <p:nvPr/>
            </p:nvSpPr>
            <p:spPr>
              <a:xfrm>
                <a:off x="9383969" y="1443714"/>
                <a:ext cx="2276585" cy="903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</m:acc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US" sz="2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𝒟</m:t>
                      </m:r>
                    </m:oMath>
                  </m:oMathPara>
                </a14:m>
                <a:endParaRPr lang="en-US" sz="2600" dirty="0"/>
              </a:p>
              <a:p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(in</a:t>
                </a:r>
                <a:r>
                  <a:rPr lang="en-US" sz="2600" dirty="0">
                    <a:latin typeface="Palatino" charset="0"/>
                    <a:ea typeface="Palatino" charset="0"/>
                    <a:cs typeface="Palatino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𝐿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-distance)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902D4C-FDE5-6949-B511-F934BF0C6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969" y="1443714"/>
                <a:ext cx="2276585" cy="903709"/>
              </a:xfrm>
              <a:prstGeom prst="rect">
                <a:avLst/>
              </a:prstGeom>
              <a:blipFill>
                <a:blip r:embed="rId6"/>
                <a:stretch>
                  <a:fillRect l="-4444" t="-6944" r="-3333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980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Density estimation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5D461F-274E-3F40-BC66-97B7376366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012" y="2308605"/>
            <a:ext cx="3458236" cy="1830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01FA56-52BC-C346-B79C-8BE658CF66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080" y="1131025"/>
            <a:ext cx="2402595" cy="1976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loud 9">
                <a:extLst>
                  <a:ext uri="{FF2B5EF4-FFF2-40B4-BE49-F238E27FC236}">
                    <a16:creationId xmlns:a16="http://schemas.microsoft.com/office/drawing/2014/main" id="{5ACF4002-CA1F-CD42-9C16-CCC1E29C8AB4}"/>
                  </a:ext>
                </a:extLst>
              </p:cNvPr>
              <p:cNvSpPr/>
              <p:nvPr/>
            </p:nvSpPr>
            <p:spPr>
              <a:xfrm>
                <a:off x="380033" y="1063791"/>
                <a:ext cx="3617258" cy="2111187"/>
              </a:xfrm>
              <a:prstGeom prst="cloud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Unknown Distribution</a:t>
                </a:r>
                <a:r>
                  <a:rPr lang="en-US" sz="2600" dirty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endParaRPr lang="en-US" sz="2600" dirty="0">
                  <a:solidFill>
                    <a:schemeClr val="tx1"/>
                  </a:solidFill>
                  <a:latin typeface="Palatino" charset="0"/>
                  <a:ea typeface="Palatino" charset="0"/>
                  <a:cs typeface="Palatino" charset="0"/>
                </a:endParaRPr>
              </a:p>
            </p:txBody>
          </p:sp>
        </mc:Choice>
        <mc:Fallback xmlns="">
          <p:sp>
            <p:nvSpPr>
              <p:cNvPr id="10" name="Cloud 9">
                <a:extLst>
                  <a:ext uri="{FF2B5EF4-FFF2-40B4-BE49-F238E27FC236}">
                    <a16:creationId xmlns:a16="http://schemas.microsoft.com/office/drawing/2014/main" id="{5ACF4002-CA1F-CD42-9C16-CCC1E29C8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3" y="1063791"/>
                <a:ext cx="3617258" cy="2111187"/>
              </a:xfrm>
              <a:prstGeom prst="cloud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1282A7-B591-824F-826B-A91BA408EF91}"/>
              </a:ext>
            </a:extLst>
          </p:cNvPr>
          <p:cNvCxnSpPr/>
          <p:nvPr/>
        </p:nvCxnSpPr>
        <p:spPr>
          <a:xfrm flipV="1">
            <a:off x="3919891" y="1868320"/>
            <a:ext cx="2571989" cy="4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3D5DB12-89E7-C945-AC0E-3E782BFD774D}"/>
              </a:ext>
            </a:extLst>
          </p:cNvPr>
          <p:cNvSpPr/>
          <p:nvPr/>
        </p:nvSpPr>
        <p:spPr>
          <a:xfrm>
            <a:off x="4107440" y="1345366"/>
            <a:ext cx="194636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err="1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i.i.d</a:t>
            </a:r>
            <a:r>
              <a:rPr lang="en-US" sz="26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. samples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B80E1-E9BF-F14D-AE71-A222D4FCA207}"/>
              </a:ext>
            </a:extLst>
          </p:cNvPr>
          <p:cNvCxnSpPr/>
          <p:nvPr/>
        </p:nvCxnSpPr>
        <p:spPr>
          <a:xfrm>
            <a:off x="8565212" y="1892230"/>
            <a:ext cx="747600" cy="33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902D4C-FDE5-6949-B511-F934BF0C6210}"/>
                  </a:ext>
                </a:extLst>
              </p:cNvPr>
              <p:cNvSpPr/>
              <p:nvPr/>
            </p:nvSpPr>
            <p:spPr>
              <a:xfrm>
                <a:off x="9383969" y="1443714"/>
                <a:ext cx="2276585" cy="903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</m:acc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US" sz="2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𝒟</m:t>
                      </m:r>
                    </m:oMath>
                  </m:oMathPara>
                </a14:m>
                <a:endParaRPr lang="en-US" sz="2600" dirty="0"/>
              </a:p>
              <a:p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(in</a:t>
                </a:r>
                <a:r>
                  <a:rPr lang="en-US" sz="2600" dirty="0">
                    <a:latin typeface="Palatino" charset="0"/>
                    <a:ea typeface="Palatino" charset="0"/>
                    <a:cs typeface="Palatino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𝐿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-distance)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902D4C-FDE5-6949-B511-F934BF0C6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969" y="1443714"/>
                <a:ext cx="2276585" cy="903709"/>
              </a:xfrm>
              <a:prstGeom prst="rect">
                <a:avLst/>
              </a:prstGeom>
              <a:blipFill>
                <a:blip r:embed="rId6"/>
                <a:stretch>
                  <a:fillRect l="-4444" t="-6944" r="-3333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9719234-8E96-EB4E-9177-31EAD8078B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4109980"/>
                <a:ext cx="10515600" cy="23470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Font typeface="Arial"/>
                  <a:buNone/>
                </a:pP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Fundamental &amp; well-studied problem with many applications!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[Feldman et al. </a:t>
                </a:r>
                <a:r>
                  <a:rPr lang="mr-I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Palatino" charset="0"/>
                  </a:rPr>
                  <a:t>’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06; Suresh et al. </a:t>
                </a:r>
                <a:r>
                  <a:rPr lang="mr-I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Palatino" charset="0"/>
                  </a:rPr>
                  <a:t>’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14; </a:t>
                </a:r>
                <a:r>
                  <a:rPr lang="en-US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Ashtiani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et al. ’17; </a:t>
                </a:r>
                <a:r>
                  <a:rPr lang="en-US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Diakonikolas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et al. ‘14-’18, etc.]</a:t>
                </a: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Q</a:t>
                </a:r>
                <a:r>
                  <a:rPr 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[D ‘16]</a:t>
                </a: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: “For a distribution class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, is there a complexity measure that characterizes the sample complexity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?”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9719234-8E96-EB4E-9177-31EAD8078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4109980"/>
                <a:ext cx="10515600" cy="2347090"/>
              </a:xfrm>
              <a:prstGeom prst="rect">
                <a:avLst/>
              </a:prstGeom>
              <a:blipFill>
                <a:blip r:embed="rId7"/>
                <a:stretch>
                  <a:fillRect l="-965" t="-2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758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80" y="467257"/>
            <a:ext cx="4599432" cy="3438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09312" y="1494927"/>
                <a:ext cx="5515707" cy="1941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Single Gaussian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6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6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𝒅</m:t>
                        </m:r>
                      </m:sup>
                    </m:sSup>
                  </m:oMath>
                </a14:m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</a:t>
                </a: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charset="0"/>
                        <a:ea typeface="Palatino" charset="0"/>
                        <a:cs typeface="Palatino" charset="0"/>
                      </a:rPr>
                      <m:t>𝑂</m:t>
                    </m:r>
                    <m:d>
                      <m:dPr>
                        <m:ctrlPr>
                          <a:rPr lang="en-US" sz="2600" i="1" dirty="0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600" b="0" i="1" dirty="0" smtClean="0">
                                <a:latin typeface="Cambria Math" panose="02040503050406030204" pitchFamily="18" charset="0"/>
                                <a:ea typeface="Palatino" charset="0"/>
                                <a:cs typeface="Palatino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600" i="1" dirty="0" smtClean="0">
                                    <a:latin typeface="Cambria Math" panose="02040503050406030204" pitchFamily="18" charset="0"/>
                                    <a:ea typeface="Palatino" charset="0"/>
                                    <a:cs typeface="Palatino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600" i="1" dirty="0" smtClean="0">
                                    <a:latin typeface="Cambria Math" panose="02040503050406030204" pitchFamily="18" charset="0"/>
                                    <a:ea typeface="Palatino" charset="0"/>
                                    <a:cs typeface="Palatino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samples are sufficient to</a:t>
                </a:r>
              </a:p>
              <a:p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recover Gaussian 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𝐿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-error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charset="0"/>
                        <a:ea typeface="Palatino" charset="0"/>
                        <a:cs typeface="Palatino" charset="0"/>
                      </a:rPr>
                      <m:t>𝜖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12" y="1494927"/>
                <a:ext cx="5515707" cy="1941685"/>
              </a:xfrm>
              <a:prstGeom prst="rect">
                <a:avLst/>
              </a:prstGeom>
              <a:blipFill>
                <a:blip r:embed="rId5"/>
                <a:stretch>
                  <a:fillRect l="-1839"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02A1896A-C365-264E-9412-2F8265030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Learning Gaussians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8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48"/>
    </mc:Choice>
    <mc:Fallback xmlns="">
      <p:transition spd="slow" advTm="3204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909312" y="1494927"/>
                <a:ext cx="5515707" cy="1941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Single Gaussian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6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6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𝒅</m:t>
                        </m:r>
                      </m:sup>
                    </m:sSup>
                  </m:oMath>
                </a14:m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</a:t>
                </a: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charset="0"/>
                        <a:ea typeface="Palatino" charset="0"/>
                        <a:cs typeface="Palatino" charset="0"/>
                      </a:rPr>
                      <m:t>𝑂</m:t>
                    </m:r>
                    <m:d>
                      <m:dPr>
                        <m:ctrlPr>
                          <a:rPr lang="en-US" sz="2600" i="1" dirty="0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600" b="0" i="1" dirty="0" smtClean="0">
                                <a:latin typeface="Cambria Math" panose="02040503050406030204" pitchFamily="18" charset="0"/>
                                <a:ea typeface="Palatino" charset="0"/>
                                <a:cs typeface="Palatino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600" i="1" dirty="0" smtClean="0">
                                    <a:latin typeface="Cambria Math" panose="02040503050406030204" pitchFamily="18" charset="0"/>
                                    <a:ea typeface="Palatino" charset="0"/>
                                    <a:cs typeface="Palatino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600" i="1" dirty="0" smtClean="0">
                                    <a:latin typeface="Cambria Math" panose="02040503050406030204" pitchFamily="18" charset="0"/>
                                    <a:ea typeface="Palatino" charset="0"/>
                                    <a:cs typeface="Palatino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samples are sufficient to</a:t>
                </a:r>
              </a:p>
              <a:p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recover Gaussian 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𝐿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-error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charset="0"/>
                        <a:ea typeface="Palatino" charset="0"/>
                        <a:cs typeface="Palatino" charset="0"/>
                      </a:rPr>
                      <m:t>𝜖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12" y="1494927"/>
                <a:ext cx="5515707" cy="1941685"/>
              </a:xfrm>
              <a:prstGeom prst="rect">
                <a:avLst/>
              </a:prstGeom>
              <a:blipFill>
                <a:blip r:embed="rId4"/>
                <a:stretch>
                  <a:fillRect l="-1839"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09312" y="4019462"/>
                <a:ext cx="7039709" cy="2175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Mixture of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latin typeface="Cambria Math" charset="0"/>
                        <a:ea typeface="Palatino" charset="0"/>
                        <a:cs typeface="Palatino" charset="0"/>
                      </a:rPr>
                      <m:t>𝒌</m:t>
                    </m:r>
                  </m:oMath>
                </a14:m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Gaussians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6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6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𝒅</m:t>
                        </m:r>
                      </m:sup>
                    </m:sSup>
                  </m:oMath>
                </a14:m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</a:t>
                </a: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Q</a:t>
                </a: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: Are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charset="0"/>
                        <a:ea typeface="Palatino" charset="0"/>
                        <a:cs typeface="Palatino" charset="0"/>
                      </a:rPr>
                      <m:t>𝑂</m:t>
                    </m:r>
                    <m:d>
                      <m:dPr>
                        <m:ctrlPr>
                          <a:rPr lang="en-US" sz="2600" i="1" dirty="0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600" b="0" i="1" dirty="0" smtClean="0">
                                <a:latin typeface="Cambria Math" panose="02040503050406030204" pitchFamily="18" charset="0"/>
                                <a:ea typeface="Palatino" charset="0"/>
                                <a:cs typeface="Palatino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600" i="1" dirty="0" smtClean="0">
                                    <a:latin typeface="Cambria Math" panose="02040503050406030204" pitchFamily="18" charset="0"/>
                                    <a:ea typeface="Palatino" charset="0"/>
                                    <a:cs typeface="Palatino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b="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𝑘</m:t>
                                </m:r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600" i="1" dirty="0" smtClean="0">
                                    <a:latin typeface="Cambria Math" panose="02040503050406030204" pitchFamily="18" charset="0"/>
                                    <a:ea typeface="Palatino" charset="0"/>
                                    <a:cs typeface="Palatino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samples sufficient?</a:t>
                </a:r>
              </a:p>
              <a:p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Know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i="1" dirty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accPr>
                      <m:e>
                        <m:r>
                          <a:rPr lang="en-US" sz="2600" i="1" dirty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600" i="1" dirty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600" i="1" dirty="0">
                                <a:latin typeface="Cambria Math" panose="02040503050406030204" pitchFamily="18" charset="0"/>
                                <a:ea typeface="Palatino" charset="0"/>
                                <a:cs typeface="Palatino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600" i="1" dirty="0">
                                    <a:latin typeface="Cambria Math" panose="02040503050406030204" pitchFamily="18" charset="0"/>
                                    <a:ea typeface="Palatino" charset="0"/>
                                    <a:cs typeface="Palatino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 dirty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𝑘𝑑</m:t>
                                </m:r>
                              </m:e>
                              <m:sup>
                                <m:r>
                                  <a:rPr lang="en-US" sz="2600" i="1" dirty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600" i="1" dirty="0">
                                    <a:latin typeface="Cambria Math" panose="02040503050406030204" pitchFamily="18" charset="0"/>
                                    <a:ea typeface="Palatino" charset="0"/>
                                    <a:cs typeface="Palatino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 dirty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2600" i="1" dirty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are sufficient.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[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Ashtiani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et al. ‘17]</a:t>
                </a:r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12" y="4019462"/>
                <a:ext cx="7039709" cy="2175532"/>
              </a:xfrm>
              <a:prstGeom prst="rect">
                <a:avLst/>
              </a:prstGeom>
              <a:blipFill>
                <a:blip r:embed="rId5"/>
                <a:stretch>
                  <a:fillRect l="-1441" t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957495" y="6109001"/>
            <a:ext cx="68716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Note: We aim to recover density, </a:t>
            </a: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not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parameters of the mixture.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80" y="2870912"/>
            <a:ext cx="4599432" cy="3438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80" y="467257"/>
            <a:ext cx="4599432" cy="343814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3593150-9B8B-B345-AB3D-17611DE1F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Learning Gaussians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7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83"/>
    </mc:Choice>
    <mc:Fallback xmlns="">
      <p:transition spd="slow" advTm="2938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162068"/>
            <a:ext cx="10515600" cy="4960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“</a:t>
            </a:r>
            <a:r>
              <a:rPr lang="en-US" sz="2600" i="1" dirty="0">
                <a:solidFill>
                  <a:prstClr val="black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Other things being equal, simpler explanations are generally better</a:t>
            </a:r>
            <a:r>
              <a:rPr lang="mr-IN" sz="2600" i="1" dirty="0">
                <a:solidFill>
                  <a:prstClr val="black"/>
                </a:solidFill>
                <a:latin typeface="Calibri" panose="020F0502020204030204" pitchFamily="34" charset="0"/>
                <a:ea typeface="Palatino" charset="0"/>
                <a:cs typeface="Palatino" charset="0"/>
              </a:rPr>
              <a:t>…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”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[William of Ockham]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One manifestation of this in learning theory is “sample compression”.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[e.g.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Littlestone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Warmuth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‘86; Moran,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Yehudayoff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‘16]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C269E2-7F99-1740-9790-2D34FF936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Main contribution</a:t>
            </a:r>
          </a:p>
        </p:txBody>
      </p:sp>
    </p:spTree>
    <p:extLst>
      <p:ext uri="{BB962C8B-B14F-4D97-AF65-F5344CB8AC3E}">
        <p14:creationId xmlns:p14="http://schemas.microsoft.com/office/powerpoint/2010/main" val="322128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87"/>
    </mc:Choice>
    <mc:Fallback xmlns="">
      <p:transition spd="slow" advTm="3288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162068"/>
            <a:ext cx="10515600" cy="4960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“</a:t>
            </a:r>
            <a:r>
              <a:rPr lang="en-US" sz="2600" i="1" dirty="0">
                <a:solidFill>
                  <a:prstClr val="black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Other things being equal, simpler explanations are generally better</a:t>
            </a:r>
            <a:r>
              <a:rPr lang="mr-IN" sz="2600" i="1" dirty="0">
                <a:solidFill>
                  <a:prstClr val="black"/>
                </a:solidFill>
                <a:latin typeface="Calibri" panose="020F0502020204030204" pitchFamily="34" charset="0"/>
                <a:ea typeface="Palatino" charset="0"/>
                <a:cs typeface="Palatino" charset="0"/>
              </a:rPr>
              <a:t>…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”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[William of Ockham]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One manifestation of this in learning theory is “sample compression”.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[e.g.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Littlestone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Warmuth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‘86; Moran,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Yehudayoff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‘16]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600" dirty="0">
              <a:latin typeface="Calibri" panose="020F0502020204030204" pitchFamily="34" charset="0"/>
              <a:ea typeface="Palatino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600" dirty="0">
              <a:latin typeface="Calibri" panose="020F0502020204030204" pitchFamily="34" charset="0"/>
              <a:ea typeface="Palatino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We introduce a </a:t>
            </a:r>
            <a:r>
              <a:rPr lang="en-US" sz="2600" b="1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simple</a:t>
            </a:r>
            <a:r>
              <a:rPr lang="en-US" sz="26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&amp; </a:t>
            </a:r>
            <a:r>
              <a:rPr lang="en-US" sz="2600" b="1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sample-efficient</a:t>
            </a:r>
            <a:r>
              <a:rPr lang="en-US" sz="26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technique for density estimation via </a:t>
            </a:r>
            <a:r>
              <a:rPr lang="en-US" sz="2600" b="1" dirty="0">
                <a:solidFill>
                  <a:srgbClr val="C00000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compression schemes</a:t>
            </a:r>
            <a:r>
              <a:rPr lang="en-US" sz="26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3E4553-36E7-E54E-979C-4995DDAD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Main contribution</a:t>
            </a:r>
          </a:p>
        </p:txBody>
      </p:sp>
    </p:spTree>
    <p:extLst>
      <p:ext uri="{BB962C8B-B14F-4D97-AF65-F5344CB8AC3E}">
        <p14:creationId xmlns:p14="http://schemas.microsoft.com/office/powerpoint/2010/main" val="105671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28"/>
    </mc:Choice>
    <mc:Fallback xmlns="">
      <p:transition spd="slow" advTm="1572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8200" y="1132572"/>
                <a:ext cx="10515600" cy="4960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“</a:t>
                </a:r>
                <a:r>
                  <a:rPr lang="en-US" sz="2600" i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Other things being equal, simpler explanations are generally better</a:t>
                </a:r>
                <a:r>
                  <a:rPr lang="mr-IN" sz="2600" i="1" dirty="0">
                    <a:latin typeface="Calibri" panose="020F0502020204030204" pitchFamily="34" charset="0"/>
                    <a:ea typeface="Palatino" charset="0"/>
                    <a:cs typeface="Palatino" charset="0"/>
                  </a:rPr>
                  <a:t>…</a:t>
                </a:r>
                <a:r>
                  <a:rPr lang="en-US" sz="24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”</a:t>
                </a:r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[William of Ockham]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One manifestation of this in learning theory is “sample compression”.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Clr>
                    <a:schemeClr val="bg1"/>
                  </a:buClr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[e.g. </a:t>
                </a:r>
                <a:r>
                  <a:rPr lang="en-US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Littlestone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Warmuth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‘86; Moran, </a:t>
                </a:r>
                <a:r>
                  <a:rPr lang="en-US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Yehudayoff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‘16]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We introduce a </a:t>
                </a:r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simple</a:t>
                </a: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&amp; </a:t>
                </a:r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sample-efficient</a:t>
                </a: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technique for density estimation via </a:t>
                </a:r>
                <a:r>
                  <a:rPr lang="en-US" sz="2600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compression schemes</a:t>
                </a: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Application: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b="0" i="1" dirty="0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accPr>
                      <m:e>
                        <m:r>
                          <a:rPr lang="en-US" sz="2600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600" i="1" dirty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 dirty="0">
                                <a:latin typeface="Cambria Math" panose="02040503050406030204" pitchFamily="18" charset="0"/>
                                <a:ea typeface="Palatino" charset="0"/>
                                <a:cs typeface="Palatino" charset="0"/>
                              </a:rPr>
                            </m:ctrlPr>
                          </m:sSupPr>
                          <m:e>
                            <m:r>
                              <a:rPr lang="en-US" sz="2600" i="1" dirty="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𝑘𝑑</m:t>
                            </m:r>
                          </m:e>
                          <m:sup>
                            <m:r>
                              <a:rPr lang="en-US" sz="2600" i="1" dirty="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600" i="1" dirty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sz="2600" i="1" dirty="0">
                                <a:latin typeface="Cambria Math" panose="02040503050406030204" pitchFamily="18" charset="0"/>
                                <a:ea typeface="Palatino" charset="0"/>
                                <a:cs typeface="Palatino" charset="0"/>
                              </a:rPr>
                            </m:ctrlPr>
                          </m:sSupPr>
                          <m:e>
                            <m:r>
                              <a:rPr lang="en-US" sz="2600" i="1" dirty="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600" i="1" dirty="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samples to learn mixtures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charset="0"/>
                        <a:ea typeface="Palatino" charset="0"/>
                        <a:cs typeface="Palatino" charset="0"/>
                      </a:rPr>
                      <m:t>𝑘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Gaussians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We also show nearly-matching lower bound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i="1" dirty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600" b="0" i="0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Ω</m:t>
                        </m:r>
                      </m:e>
                    </m:acc>
                    <m:d>
                      <m:dPr>
                        <m:ctrlPr>
                          <a:rPr lang="en-US" sz="2600" i="1" dirty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 dirty="0">
                                <a:latin typeface="Cambria Math" panose="02040503050406030204" pitchFamily="18" charset="0"/>
                                <a:ea typeface="Palatino" charset="0"/>
                                <a:cs typeface="Palatino" charset="0"/>
                              </a:rPr>
                            </m:ctrlPr>
                          </m:sSupPr>
                          <m:e>
                            <m:r>
                              <a:rPr lang="en-US" sz="2600" i="1" dirty="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𝑘𝑑</m:t>
                            </m:r>
                          </m:e>
                          <m:sup>
                            <m:r>
                              <a:rPr lang="en-US" sz="2600" i="1" dirty="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600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sz="2600" b="0" i="1" dirty="0" smtClean="0">
                                <a:latin typeface="Cambria Math" panose="02040503050406030204" pitchFamily="18" charset="0"/>
                                <a:ea typeface="Palatino" charset="0"/>
                                <a:cs typeface="Palatino" charset="0"/>
                              </a:rPr>
                            </m:ctrlPr>
                          </m:sSupPr>
                          <m:e>
                            <m:r>
                              <a:rPr lang="en-US" sz="2600" b="0" i="1" dirty="0" smtClean="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600" b="0" i="1" dirty="0" smtClean="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32572"/>
                <a:ext cx="10515600" cy="4960440"/>
              </a:xfrm>
              <a:prstGeom prst="rect">
                <a:avLst/>
              </a:prstGeom>
              <a:blipFill>
                <a:blip r:embed="rId3"/>
                <a:stretch>
                  <a:fillRect l="-844" t="-510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38200" y="5967417"/>
                <a:ext cx="5697137" cy="473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*Note: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Palatino" charset="0"/>
                            <a:cs typeface="Palatino" charset="0"/>
                          </a:rPr>
                          <m:t>Ω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hide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polylog</m:t>
                    </m:r>
                    <m:r>
                      <a:rPr lang="en-US" sz="2400" b="0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𝑘𝑑</m:t>
                    </m:r>
                    <m:r>
                      <a:rPr lang="en-US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/</m:t>
                    </m:r>
                    <m:r>
                      <a:rPr lang="en-US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𝜖</m:t>
                    </m:r>
                    <m:r>
                      <a:rPr lang="en-US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factors.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967417"/>
                <a:ext cx="5697137" cy="473271"/>
              </a:xfrm>
              <a:prstGeom prst="rect">
                <a:avLst/>
              </a:prstGeom>
              <a:blipFill>
                <a:blip r:embed="rId4"/>
                <a:stretch>
                  <a:fillRect l="-1556" t="-2632" r="-44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8FF211DD-A818-CA4D-8164-E1FFF6A37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Main contribution</a:t>
            </a:r>
          </a:p>
        </p:txBody>
      </p:sp>
    </p:spTree>
    <p:extLst>
      <p:ext uri="{BB962C8B-B14F-4D97-AF65-F5344CB8AC3E}">
        <p14:creationId xmlns:p14="http://schemas.microsoft.com/office/powerpoint/2010/main" val="87585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91"/>
    </mc:Choice>
    <mc:Fallback xmlns="">
      <p:transition spd="slow" advTm="3079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-93607" y="1013161"/>
            <a:ext cx="12192000" cy="3492332"/>
            <a:chOff x="-23268" y="774007"/>
            <a:chExt cx="12192000" cy="3492332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3268" y="774007"/>
              <a:ext cx="12192000" cy="3192892"/>
            </a:xfrm>
            <a:prstGeom prst="rect">
              <a:avLst/>
            </a:prstGeom>
          </p:spPr>
        </p:pic>
        <p:cxnSp>
          <p:nvCxnSpPr>
            <p:cNvPr id="47" name="Straight Connector 46"/>
            <p:cNvCxnSpPr/>
            <p:nvPr/>
          </p:nvCxnSpPr>
          <p:spPr>
            <a:xfrm flipV="1">
              <a:off x="6246055" y="3362178"/>
              <a:ext cx="0" cy="4117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8902505" y="3362177"/>
              <a:ext cx="0" cy="4117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3556782" y="3362177"/>
              <a:ext cx="0" cy="4117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6072732" y="3720677"/>
                  <a:ext cx="32842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𝜇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2732" y="3720677"/>
                  <a:ext cx="328423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368801" y="3723985"/>
                  <a:ext cx="106740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8801" y="3723985"/>
                  <a:ext cx="1067408" cy="49244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023078" y="3773896"/>
                  <a:ext cx="106740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3078" y="3773896"/>
                  <a:ext cx="1067408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941892" y="2361090"/>
                <a:ext cx="229588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rgbClr val="4372C4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rgbClr val="4372C4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rgbClr val="4372C4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892" y="2361090"/>
                <a:ext cx="2295885" cy="70788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DACFCEFE-8BCF-0D43-9F1B-D9B7C15A39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62370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Compression Gaussians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ℝ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DACFCEFE-8BCF-0D43-9F1B-D9B7C15A39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623703"/>
              </a:xfrm>
              <a:blipFill>
                <a:blip r:embed="rId10"/>
                <a:stretch>
                  <a:fillRect l="-2051" t="-26000" b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8719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65"/>
    </mc:Choice>
    <mc:Fallback xmlns="">
      <p:transition spd="slow" advTm="1476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-93607" y="1013161"/>
            <a:ext cx="12192000" cy="3492332"/>
            <a:chOff x="-23268" y="774007"/>
            <a:chExt cx="12192000" cy="3492332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3268" y="774007"/>
              <a:ext cx="12192000" cy="3192892"/>
            </a:xfrm>
            <a:prstGeom prst="rect">
              <a:avLst/>
            </a:prstGeom>
          </p:spPr>
        </p:pic>
        <p:cxnSp>
          <p:nvCxnSpPr>
            <p:cNvPr id="47" name="Straight Connector 46"/>
            <p:cNvCxnSpPr/>
            <p:nvPr/>
          </p:nvCxnSpPr>
          <p:spPr>
            <a:xfrm flipV="1">
              <a:off x="6246055" y="3362178"/>
              <a:ext cx="0" cy="4117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8902505" y="3362177"/>
              <a:ext cx="0" cy="4117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3556782" y="3362177"/>
              <a:ext cx="0" cy="4117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6072732" y="3720677"/>
                  <a:ext cx="32842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𝜇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2732" y="3720677"/>
                  <a:ext cx="328423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368801" y="3723985"/>
                  <a:ext cx="106740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8801" y="3723985"/>
                  <a:ext cx="1067408" cy="49244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023078" y="3773896"/>
                  <a:ext cx="106740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3078" y="3773896"/>
                  <a:ext cx="1067408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Oval 25"/>
          <p:cNvSpPr/>
          <p:nvPr/>
        </p:nvSpPr>
        <p:spPr>
          <a:xfrm>
            <a:off x="3163656" y="3709310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295694" y="3696596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87162" y="3696596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220548" y="3696595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099474" y="3696595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575447" y="3696595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065708" y="3696595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941892" y="2361090"/>
                <a:ext cx="229588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rgbClr val="4372C4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rgbClr val="4372C4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rgbClr val="4372C4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892" y="2361090"/>
                <a:ext cx="2295885" cy="70788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1838531" y="3696595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36319C05-6BEF-624B-BF1C-B2E0C8099CB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62370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Compression Gaussians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ℝ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36319C05-6BEF-624B-BF1C-B2E0C8099C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623703"/>
              </a:xfrm>
              <a:blipFill>
                <a:blip r:embed="rId10"/>
                <a:stretch>
                  <a:fillRect l="-2051" t="-26000" b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082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47"/>
    </mc:Choice>
    <mc:Fallback xmlns="">
      <p:transition spd="slow" advTm="8047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-93607" y="1013161"/>
            <a:ext cx="12192000" cy="3492332"/>
            <a:chOff x="-23268" y="774007"/>
            <a:chExt cx="12192000" cy="3492332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3268" y="774007"/>
              <a:ext cx="12192000" cy="3192892"/>
            </a:xfrm>
            <a:prstGeom prst="rect">
              <a:avLst/>
            </a:prstGeom>
          </p:spPr>
        </p:pic>
        <p:cxnSp>
          <p:nvCxnSpPr>
            <p:cNvPr id="47" name="Straight Connector 46"/>
            <p:cNvCxnSpPr/>
            <p:nvPr/>
          </p:nvCxnSpPr>
          <p:spPr>
            <a:xfrm flipV="1">
              <a:off x="6246055" y="3362178"/>
              <a:ext cx="0" cy="4117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8902505" y="3362177"/>
              <a:ext cx="0" cy="4117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3556782" y="3362177"/>
              <a:ext cx="0" cy="4117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6072732" y="3720677"/>
                  <a:ext cx="32842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𝜇</m:t>
                        </m:r>
                      </m:oMath>
                    </m:oMathPara>
                  </a14:m>
                  <a:endParaRPr lang="en-US" sz="3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2732" y="3720677"/>
                  <a:ext cx="328423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368801" y="3723985"/>
                  <a:ext cx="106740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𝜎</m:t>
                        </m:r>
                      </m:oMath>
                    </m:oMathPara>
                  </a14:m>
                  <a:endParaRPr lang="en-US" sz="3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8801" y="3723985"/>
                  <a:ext cx="1067408" cy="49244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023078" y="3773896"/>
                  <a:ext cx="106740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𝜎</m:t>
                        </m:r>
                      </m:oMath>
                    </m:oMathPara>
                  </a14:m>
                  <a:endParaRPr lang="en-US" sz="3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3078" y="3773896"/>
                  <a:ext cx="1067408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Oval 25"/>
          <p:cNvSpPr/>
          <p:nvPr/>
        </p:nvSpPr>
        <p:spPr>
          <a:xfrm>
            <a:off x="3163656" y="3709310"/>
            <a:ext cx="250521" cy="2505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9295694" y="3696596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187162" y="3696596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20548" y="3696595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099474" y="3696595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8575447" y="3696595"/>
            <a:ext cx="250521" cy="2505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8065708" y="3696595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838531" y="3696595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36512" y="3103084"/>
                <a:ext cx="7048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512" y="3103084"/>
                <a:ext cx="704808" cy="584775"/>
              </a:xfrm>
              <a:prstGeom prst="rect">
                <a:avLst/>
              </a:prstGeom>
              <a:blipFill>
                <a:blip r:embed="rId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343558" y="3073719"/>
                <a:ext cx="714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558" y="3073719"/>
                <a:ext cx="714298" cy="584775"/>
              </a:xfrm>
              <a:prstGeom prst="rect">
                <a:avLst/>
              </a:prstGeom>
              <a:blipFill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941892" y="2361090"/>
                <a:ext cx="229588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rgbClr val="4372C4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rgbClr val="4372C4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rgbClr val="4372C4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892" y="2361090"/>
                <a:ext cx="2295885" cy="707886"/>
              </a:xfrm>
              <a:prstGeom prst="rect">
                <a:avLst/>
              </a:prstGeom>
              <a:blipFill>
                <a:blip r:embed="rId10"/>
                <a:stretch>
                  <a:fillRect l="-54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5472386"/>
                <a:ext cx="10515600" cy="725736"/>
              </a:xfrm>
            </p:spPr>
            <p:txBody>
              <a:bodyPr>
                <a:normAutofit/>
              </a:bodyPr>
              <a:lstStyle/>
              <a:p>
                <a:pPr marL="0" lv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3600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Two samples</a:t>
                </a:r>
                <a:r>
                  <a:rPr lang="en-US" sz="3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are </a:t>
                </a:r>
                <a:r>
                  <a:rPr lang="en-US" sz="3600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sufficient</a:t>
                </a:r>
                <a:r>
                  <a:rPr lang="en-US" sz="3600" dirty="0">
                    <a:solidFill>
                      <a:srgbClr val="C00000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3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to </a:t>
                </a:r>
                <a:r>
                  <a:rPr lang="en-US" sz="3600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encode</a:t>
                </a:r>
                <a:r>
                  <a:rPr lang="en-US" sz="3600" dirty="0">
                    <a:solidFill>
                      <a:srgbClr val="C00000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4372C4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solidFill>
                                  <a:srgbClr val="4372C4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4372C4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472386"/>
                <a:ext cx="10515600" cy="725736"/>
              </a:xfrm>
              <a:blipFill>
                <a:blip r:embed="rId11"/>
                <a:stretch>
                  <a:fillRect t="-12069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13"/>
              <p:cNvSpPr txBox="1">
                <a:spLocks/>
              </p:cNvSpPr>
              <p:nvPr/>
            </p:nvSpPr>
            <p:spPr>
              <a:xfrm>
                <a:off x="6178343" y="4536752"/>
                <a:ext cx="2397104" cy="975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43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43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4372C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372C4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4372C4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43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372C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372C4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rgbClr val="4372C4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4372C4"/>
                          </a:solidFill>
                          <a:latin typeface="Cambria Math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4372C4"/>
                          </a:solidFill>
                          <a:latin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rgbClr val="4372C4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Content Placeholder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343" y="4536752"/>
                <a:ext cx="2397104" cy="975817"/>
              </a:xfrm>
              <a:prstGeom prst="rect">
                <a:avLst/>
              </a:prstGeom>
              <a:blipFill>
                <a:blip r:embed="rId12"/>
                <a:stretch>
                  <a:fillRect t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13"/>
              <p:cNvSpPr txBox="1">
                <a:spLocks/>
              </p:cNvSpPr>
              <p:nvPr/>
            </p:nvSpPr>
            <p:spPr>
              <a:xfrm>
                <a:off x="3486443" y="4533979"/>
                <a:ext cx="2397104" cy="975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6" name="Content Placeholder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443" y="4533979"/>
                <a:ext cx="2397104" cy="975817"/>
              </a:xfrm>
              <a:prstGeom prst="rect">
                <a:avLst/>
              </a:prstGeom>
              <a:blipFill>
                <a:blip r:embed="rId13"/>
                <a:stretch>
                  <a:fillRect t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A73527F6-3ED1-814E-B337-49934733264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62370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Compression Gaussians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ℝ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A73527F6-3ED1-814E-B337-499347332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623703"/>
              </a:xfrm>
              <a:blipFill>
                <a:blip r:embed="rId14"/>
                <a:stretch>
                  <a:fillRect l="-2051" t="-26000" b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6051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21"/>
    </mc:Choice>
    <mc:Fallback xmlns="">
      <p:transition spd="slow" advTm="3732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921" y="1699846"/>
            <a:ext cx="10687050" cy="2110154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Part 1.</a:t>
            </a:r>
            <a:br>
              <a:rPr lang="en-US" sz="4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Optimal anytime regret with two experts.</a:t>
            </a:r>
            <a:endParaRPr lang="en-US" sz="5400" dirty="0">
              <a:latin typeface="Calibri" panose="020F0502020204030204" pitchFamily="34" charset="0"/>
              <a:ea typeface="Palatino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921" y="5880538"/>
            <a:ext cx="10687050" cy="488730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Nicholas J. A. Harvey, Christopher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Liaw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Edwin Perkins, Sikander Randhawa. Optimal Anytime Regret with Two Experts. FOCS 2020.</a:t>
            </a:r>
          </a:p>
        </p:txBody>
      </p:sp>
    </p:spTree>
    <p:extLst>
      <p:ext uri="{BB962C8B-B14F-4D97-AF65-F5344CB8AC3E}">
        <p14:creationId xmlns:p14="http://schemas.microsoft.com/office/powerpoint/2010/main" val="3726143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72"/>
    </mc:Choice>
    <mc:Fallback>
      <p:transition spd="slow" advTm="1467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ounded Rectangle 44"/>
              <p:cNvSpPr/>
              <p:nvPr/>
            </p:nvSpPr>
            <p:spPr>
              <a:xfrm>
                <a:off x="820891" y="5250863"/>
                <a:ext cx="10532909" cy="1085193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If Alice draws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𝑚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samples, sends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4273B6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𝑡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points,</a:t>
                </a:r>
              </a:p>
              <a:p>
                <a:pPr algn="ctr">
                  <a:defRPr/>
                </a:pP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TV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admits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4273B5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𝑡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-compression.</a:t>
                </a:r>
                <a:endParaRPr lang="en-US" sz="28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Rounded 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91" y="5250863"/>
                <a:ext cx="10532909" cy="1085193"/>
              </a:xfrm>
              <a:prstGeom prst="roundRect">
                <a:avLst/>
              </a:prstGeom>
              <a:blipFill>
                <a:blip r:embed="rId4"/>
                <a:stretch>
                  <a:fillRect b="-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716526" y="1763815"/>
            <a:ext cx="1494099" cy="121287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151643" y="1763815"/>
            <a:ext cx="1494099" cy="121287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259" y="2981559"/>
            <a:ext cx="1978855" cy="1978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0903" y="2976693"/>
            <a:ext cx="1307351" cy="1978855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3508650" y="2008872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875117" y="2281185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747708" y="2631372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031076" y="1936817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293124" y="2522851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61068" y="2639627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9090" y="1991996"/>
                <a:ext cx="23412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i.i.d</a:t>
                </a:r>
                <a:r>
                  <a:rPr lang="en-US" sz="24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 samples</a:t>
                </a:r>
              </a:p>
              <a:p>
                <a:pPr algn="ctr"/>
                <a:r>
                  <a:rPr lang="en-US" sz="24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90" y="1991996"/>
                <a:ext cx="2341294" cy="830997"/>
              </a:xfrm>
              <a:prstGeom prst="rect">
                <a:avLst/>
              </a:prstGeom>
              <a:blipFill>
                <a:blip r:embed="rId7"/>
                <a:stretch>
                  <a:fillRect t="-303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2864240" y="2407494"/>
            <a:ext cx="574807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9929269" y="3719183"/>
                <a:ext cx="1075423" cy="514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9269" y="3719183"/>
                <a:ext cx="1075423" cy="51494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>
            <a:stCxn id="8" idx="3"/>
          </p:cNvCxnSpPr>
          <p:nvPr/>
        </p:nvCxnSpPr>
        <p:spPr>
          <a:xfrm>
            <a:off x="8098254" y="3966121"/>
            <a:ext cx="1831015" cy="48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146216" y="3441970"/>
            <a:ext cx="17350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reconstruct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296872" y="4404814"/>
                <a:ext cx="174009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Knows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C0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endParaRPr lang="en-US" sz="2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72" y="4404814"/>
                <a:ext cx="1740092" cy="492443"/>
              </a:xfrm>
              <a:prstGeom prst="rect">
                <a:avLst/>
              </a:prstGeom>
              <a:blipFill>
                <a:blip r:embed="rId9"/>
                <a:stretch>
                  <a:fillRect l="-5072"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179109" y="4404815"/>
                <a:ext cx="138890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Knows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C0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endParaRPr lang="en-US" sz="2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109" y="4404815"/>
                <a:ext cx="1388906" cy="492443"/>
              </a:xfrm>
              <a:prstGeom prst="rect">
                <a:avLst/>
              </a:prstGeom>
              <a:blipFill>
                <a:blip r:embed="rId10"/>
                <a:stretch>
                  <a:fillRect l="-6364"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820892" y="1090269"/>
                <a:ext cx="10515600" cy="6101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rgbClr val="C0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: a class of densities (e.g. Gaussians)</a:t>
                </a:r>
              </a:p>
            </p:txBody>
          </p:sp>
        </mc:Choice>
        <mc:Fallback xmlns="">
          <p:sp>
            <p:nvSpPr>
              <p:cNvPr id="3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92" y="1090269"/>
                <a:ext cx="10515600" cy="610117"/>
              </a:xfrm>
              <a:prstGeom prst="rect">
                <a:avLst/>
              </a:prstGeom>
              <a:blipFill>
                <a:blip r:embed="rId11"/>
                <a:stretch>
                  <a:fillRect l="-241" t="-8163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/>
          <p:cNvSpPr/>
          <p:nvPr/>
        </p:nvSpPr>
        <p:spPr>
          <a:xfrm>
            <a:off x="7479004" y="2283752"/>
            <a:ext cx="155959" cy="15595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634963" y="1939384"/>
            <a:ext cx="155959" cy="15595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868461" y="2525418"/>
            <a:ext cx="155959" cy="15595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4645742" y="2370254"/>
            <a:ext cx="2081238" cy="256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059265" y="1874476"/>
                <a:ext cx="11591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4273B6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points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65" y="1874476"/>
                <a:ext cx="1159100" cy="461665"/>
              </a:xfrm>
              <a:prstGeom prst="rect">
                <a:avLst/>
              </a:prstGeom>
              <a:blipFill>
                <a:blip r:embed="rId12"/>
                <a:stretch>
                  <a:fillRect t="-8108" r="-6452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itle 1">
            <a:extLst>
              <a:ext uri="{FF2B5EF4-FFF2-40B4-BE49-F238E27FC236}">
                <a16:creationId xmlns:a16="http://schemas.microsoft.com/office/drawing/2014/main" id="{13D6E327-B119-7449-B1A0-89D9CA4DE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rPr>
              <a:t>Compression framework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266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790"/>
    </mc:Choice>
    <mc:Fallback xmlns="">
      <p:transition spd="slow" advTm="139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3" grpId="0" animBg="1"/>
      <p:bldP spid="4" grpId="0" animBg="1"/>
      <p:bldP spid="33" grpId="0" animBg="1"/>
      <p:bldP spid="36" grpId="0" animBg="1"/>
      <p:bldP spid="37" grpId="0" animBg="1"/>
      <p:bldP spid="38" grpId="0" animBg="1"/>
      <p:bldP spid="41" grpId="0" animBg="1"/>
      <p:bldP spid="42" grpId="0" animBg="1"/>
      <p:bldP spid="9" grpId="0"/>
      <p:bldP spid="21" grpId="0"/>
      <p:bldP spid="56" grpId="0"/>
      <p:bldP spid="40" grpId="0" animBg="1"/>
      <p:bldP spid="46" grpId="0" animBg="1"/>
      <p:bldP spid="47" grpId="0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0903" y="2976693"/>
            <a:ext cx="1307351" cy="19788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ounded Rectangle 44"/>
              <p:cNvSpPr/>
              <p:nvPr/>
            </p:nvSpPr>
            <p:spPr>
              <a:xfrm>
                <a:off x="820891" y="5250863"/>
                <a:ext cx="10532909" cy="1085193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If Alice draws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𝑚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samples, sends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4273B6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𝑡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points,</a:t>
                </a:r>
              </a:p>
              <a:p>
                <a:pPr algn="ctr">
                  <a:defRPr/>
                </a:pP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TV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admits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4273B5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𝑡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-compression.</a:t>
                </a:r>
                <a:endParaRPr lang="en-US" sz="28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Rounded 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91" y="5250863"/>
                <a:ext cx="10532909" cy="1085193"/>
              </a:xfrm>
              <a:prstGeom prst="roundRect">
                <a:avLst/>
              </a:prstGeom>
              <a:blipFill>
                <a:blip r:embed="rId5"/>
                <a:stretch>
                  <a:fillRect b="-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716526" y="1763815"/>
            <a:ext cx="1494099" cy="121287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151643" y="1763815"/>
            <a:ext cx="1494099" cy="121287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508650" y="2008872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875117" y="2281185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3747708" y="2631372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1076" y="1936817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4293124" y="2522851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3361068" y="2639627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9090" y="1991996"/>
                <a:ext cx="23412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i.i.d</a:t>
                </a:r>
                <a:r>
                  <a:rPr lang="en-US" sz="24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 samples</a:t>
                </a:r>
              </a:p>
              <a:p>
                <a:pPr algn="ctr"/>
                <a:r>
                  <a:rPr lang="en-US" sz="24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90" y="1991996"/>
                <a:ext cx="2341294" cy="830997"/>
              </a:xfrm>
              <a:prstGeom prst="rect">
                <a:avLst/>
              </a:prstGeom>
              <a:blipFill>
                <a:blip r:embed="rId6"/>
                <a:stretch>
                  <a:fillRect t="-303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2864240" y="2407494"/>
            <a:ext cx="574807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9929269" y="3719183"/>
                <a:ext cx="1075423" cy="514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</m:oMath>
                  </m:oMathPara>
                </a14:m>
                <a:endParaRPr lang="en-US" sz="2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9269" y="3719183"/>
                <a:ext cx="1075423" cy="514949"/>
              </a:xfrm>
              <a:prstGeom prst="rect">
                <a:avLst/>
              </a:prstGeom>
              <a:blipFill>
                <a:blip r:embed="rId7"/>
                <a:stretch>
                  <a:fillRect l="-1163" t="-9756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>
            <a:off x="8098254" y="3966121"/>
            <a:ext cx="1831015" cy="48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146216" y="3441970"/>
            <a:ext cx="17350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reconstruct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296872" y="4404814"/>
                <a:ext cx="174009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Knows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C0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endParaRPr lang="en-US" sz="2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72" y="4404814"/>
                <a:ext cx="1740092" cy="492443"/>
              </a:xfrm>
              <a:prstGeom prst="rect">
                <a:avLst/>
              </a:prstGeom>
              <a:blipFill>
                <a:blip r:embed="rId8"/>
                <a:stretch>
                  <a:fillRect l="-5072"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179109" y="4404815"/>
                <a:ext cx="138890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Knows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C0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endParaRPr lang="en-US" sz="2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109" y="4404815"/>
                <a:ext cx="1388906" cy="492443"/>
              </a:xfrm>
              <a:prstGeom prst="rect">
                <a:avLst/>
              </a:prstGeom>
              <a:blipFill>
                <a:blip r:embed="rId9"/>
                <a:stretch>
                  <a:fillRect l="-6364"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820892" y="1090269"/>
                <a:ext cx="10515600" cy="6101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rgbClr val="C0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: a class of densities (e.g. Gaussians)</a:t>
                </a:r>
              </a:p>
            </p:txBody>
          </p:sp>
        </mc:Choice>
        <mc:Fallback xmlns="">
          <p:sp>
            <p:nvSpPr>
              <p:cNvPr id="3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92" y="1090269"/>
                <a:ext cx="10515600" cy="610117"/>
              </a:xfrm>
              <a:prstGeom prst="rect">
                <a:avLst/>
              </a:prstGeom>
              <a:blipFill>
                <a:blip r:embed="rId10"/>
                <a:stretch>
                  <a:fillRect l="-241" t="-8163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/>
          <p:cNvSpPr/>
          <p:nvPr/>
        </p:nvSpPr>
        <p:spPr>
          <a:xfrm>
            <a:off x="7479004" y="2283752"/>
            <a:ext cx="155959" cy="15595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634963" y="1939384"/>
            <a:ext cx="155959" cy="15595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868461" y="2525418"/>
            <a:ext cx="155959" cy="15595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4645742" y="2370254"/>
            <a:ext cx="2081238" cy="256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059265" y="1874476"/>
                <a:ext cx="11591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4273B6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points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65" y="1874476"/>
                <a:ext cx="1159100" cy="461665"/>
              </a:xfrm>
              <a:prstGeom prst="rect">
                <a:avLst/>
              </a:prstGeom>
              <a:blipFill>
                <a:blip r:embed="rId11"/>
                <a:stretch>
                  <a:fillRect t="-8108" r="-6452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1694" y="3153567"/>
            <a:ext cx="1536859" cy="15525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4249" y="3101844"/>
            <a:ext cx="1280171" cy="160430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869AB1E-46EF-284D-91C9-878B59000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rPr>
              <a:t>Compression framework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243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88"/>
    </mc:Choice>
    <mc:Fallback xmlns="">
      <p:transition spd="slow" advTm="80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3558660"/>
            <a:ext cx="10515600" cy="279478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Small compression schemes</a:t>
            </a:r>
            <a:r>
              <a:rPr lang="en-US" sz="32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imply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sample-efficient</a:t>
            </a:r>
            <a:r>
              <a:rPr lang="en-US" sz="32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algorithms.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>
              <a:latin typeface="Calibri" panose="020F0502020204030204" pitchFamily="34" charset="0"/>
              <a:ea typeface="Palatino" charset="0"/>
              <a:cs typeface="Calibri" panose="020F050202020403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D15E7CB-CBEA-B043-8435-8EF2B1C83E33}"/>
              </a:ext>
            </a:extLst>
          </p:cNvPr>
          <p:cNvSpPr/>
          <p:nvPr/>
        </p:nvSpPr>
        <p:spPr>
          <a:xfrm>
            <a:off x="663388" y="1268936"/>
            <a:ext cx="11008659" cy="2057588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BD45D8-4BDF-BA40-BDA4-9F0F3842881A}"/>
              </a:ext>
            </a:extLst>
          </p:cNvPr>
          <p:cNvSpPr txBox="1"/>
          <p:nvPr/>
        </p:nvSpPr>
        <p:spPr>
          <a:xfrm>
            <a:off x="838200" y="1007326"/>
            <a:ext cx="334174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Theorem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[ABH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MP ‘18]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3BCF54-A3EF-B74C-98C4-C6098FE0C293}"/>
                  </a:ext>
                </a:extLst>
              </p:cNvPr>
              <p:cNvSpPr/>
              <p:nvPr/>
            </p:nvSpPr>
            <p:spPr>
              <a:xfrm>
                <a:off x="838199" y="1495407"/>
                <a:ext cx="10833847" cy="2179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has a compression scheme of size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chemeClr val="accent1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𝒕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then sample complexity to learn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(up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-error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charset="0"/>
                        <a:ea typeface="Palatino" charset="0"/>
                        <a:cs typeface="Palatino" charset="0"/>
                      </a:rPr>
                      <m:t>𝜖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)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Palatino" charset="0"/>
                              <a:cs typeface="Palatino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  <m:t>𝑶</m:t>
                          </m:r>
                        </m:e>
                      </m:acc>
                      <m:d>
                        <m:d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  <a:ea typeface="Palatino" charset="0"/>
                              <a:cs typeface="Palatino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 dirty="0" smtClean="0">
                                  <a:latin typeface="Cambria Math" panose="02040503050406030204" pitchFamily="18" charset="0"/>
                                  <a:ea typeface="Palatino" charset="0"/>
                                  <a:cs typeface="Palatino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dirty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Palatino" charset="0"/>
                                  <a:cs typeface="Palatino" charset="0"/>
                                </a:rPr>
                                <m:t>𝒕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1" i="1" dirty="0" smtClean="0">
                                      <a:latin typeface="Cambria Math" panose="02040503050406030204" pitchFamily="18" charset="0"/>
                                      <a:ea typeface="Palatino" charset="0"/>
                                      <a:cs typeface="Palatino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dirty="0" smtClean="0">
                                      <a:latin typeface="Cambria Math" charset="0"/>
                                      <a:ea typeface="Palatino" charset="0"/>
                                      <a:cs typeface="Palatino" charset="0"/>
                                    </a:rPr>
                                    <m:t>𝝐</m:t>
                                  </m:r>
                                </m:e>
                                <m:sup>
                                  <m:r>
                                    <a:rPr lang="en-US" sz="2800" b="1" i="1" dirty="0" smtClean="0">
                                      <a:latin typeface="Cambria Math" charset="0"/>
                                      <a:ea typeface="Palatino" charset="0"/>
                                      <a:cs typeface="Palatino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800" b="1" i="1" dirty="0" smtClean="0">
                          <a:latin typeface="Cambria Math" charset="0"/>
                          <a:ea typeface="Palatino" charset="0"/>
                          <a:cs typeface="Palatino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endParaRPr lang="en-US" sz="28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3BCF54-A3EF-B74C-98C4-C6098FE0C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95407"/>
                <a:ext cx="10833847" cy="2179186"/>
              </a:xfrm>
              <a:prstGeom prst="rect">
                <a:avLst/>
              </a:prstGeom>
              <a:blipFill>
                <a:blip r:embed="rId3"/>
                <a:stretch>
                  <a:fillRect l="-1054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67248C72-EBCD-904E-BB07-0B08CA49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Compression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DD1224-F48B-0349-84E4-BF40F53CE3D9}"/>
                  </a:ext>
                </a:extLst>
              </p:cNvPr>
              <p:cNvSpPr txBox="1"/>
              <p:nvPr/>
            </p:nvSpPr>
            <p:spPr>
              <a:xfrm>
                <a:off x="7306671" y="2601671"/>
                <a:ext cx="3632661" cy="505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O</m:t>
                        </m:r>
                      </m:e>
                    </m:acc>
                    <m:d>
                      <m:dPr>
                        <m:ctrlPr>
                          <a:rPr lang="en-US" sz="2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hides </a:t>
                </a:r>
                <a:r>
                  <a:rPr lang="en-US" sz="2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polylog</a:t>
                </a:r>
                <a:r>
                  <a:rPr 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factors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DD1224-F48B-0349-84E4-BF40F53CE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671" y="2601671"/>
                <a:ext cx="3632661" cy="505010"/>
              </a:xfrm>
              <a:prstGeom prst="rect">
                <a:avLst/>
              </a:prstGeom>
              <a:blipFill>
                <a:blip r:embed="rId4"/>
                <a:stretch>
                  <a:fillRect l="-348" t="-4878" r="-2091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47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48"/>
    </mc:Choice>
    <mc:Fallback xmlns="">
      <p:transition spd="slow" advTm="34848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3498"/>
            <a:ext cx="12192000" cy="3192892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66498" y="1778825"/>
            <a:ext cx="4410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Cheat: assume a uniform mixture.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291241" y="3145654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473B5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473B5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473B5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473B5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41" y="3145654"/>
                <a:ext cx="1577034" cy="465961"/>
              </a:xfrm>
              <a:prstGeom prst="rect">
                <a:avLst/>
              </a:prstGeom>
              <a:blipFill rotWithShape="0"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468280" y="3185784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79D5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79D5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79D5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79D59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280" y="3185784"/>
                <a:ext cx="1577034" cy="465961"/>
              </a:xfrm>
              <a:prstGeom prst="rect">
                <a:avLst/>
              </a:prstGeom>
              <a:blipFill rotWithShape="0"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659313" y="1698499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D5424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D5424E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D5424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D5424E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313" y="1698499"/>
                <a:ext cx="1577034" cy="465961"/>
              </a:xfrm>
              <a:prstGeom prst="rect">
                <a:avLst/>
              </a:prstGeom>
              <a:blipFill rotWithShape="0"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71AC47E7-A6D2-6548-AEF5-E259B3C93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rPr>
              <a:t>Compression of mixtures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038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10"/>
    </mc:Choice>
    <mc:Fallback xmlns="">
      <p:transition spd="slow" advTm="1501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3498"/>
            <a:ext cx="12192000" cy="3192892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66498" y="1778825"/>
            <a:ext cx="4410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Cheat: assume a uniform mixture.</a:t>
            </a:r>
          </a:p>
        </p:txBody>
      </p:sp>
      <p:sp>
        <p:nvSpPr>
          <p:cNvPr id="8" name="Oval 7"/>
          <p:cNvSpPr/>
          <p:nvPr/>
        </p:nvSpPr>
        <p:spPr>
          <a:xfrm>
            <a:off x="3469593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502210" y="3721424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37376" y="371884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691357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064274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586791" y="3723383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54407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60987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90915" y="3717765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79115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566900" y="3724114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094427" y="3724114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5063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225927" y="3724114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671479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825174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291241" y="3145654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473B5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473B5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473B5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473B5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41" y="3145654"/>
                <a:ext cx="1577034" cy="465961"/>
              </a:xfrm>
              <a:prstGeom prst="rect">
                <a:avLst/>
              </a:prstGeom>
              <a:blipFill rotWithShape="0"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468280" y="3185784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79D5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79D5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79D5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79D59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280" y="3185784"/>
                <a:ext cx="1577034" cy="465961"/>
              </a:xfrm>
              <a:prstGeom prst="rect">
                <a:avLst/>
              </a:prstGeom>
              <a:blipFill rotWithShape="0"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659313" y="1698499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D5424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D5424E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D5424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D5424E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313" y="1698499"/>
                <a:ext cx="1577034" cy="465961"/>
              </a:xfrm>
              <a:prstGeom prst="rect">
                <a:avLst/>
              </a:prstGeom>
              <a:blipFill rotWithShape="0"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18DECEAA-0091-7A4A-88A4-047DE5FA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rPr>
              <a:t>Compression of mixtures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255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08"/>
    </mc:Choice>
    <mc:Fallback xmlns="">
      <p:transition spd="slow" advTm="11508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3498"/>
            <a:ext cx="12192000" cy="3192892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3469593" y="3717421"/>
            <a:ext cx="162370" cy="162370"/>
          </a:xfrm>
          <a:prstGeom prst="ellipse">
            <a:avLst/>
          </a:prstGeom>
          <a:solidFill>
            <a:srgbClr val="4472B5"/>
          </a:solidFill>
          <a:ln>
            <a:solidFill>
              <a:srgbClr val="447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502210" y="3721424"/>
            <a:ext cx="162370" cy="162370"/>
          </a:xfrm>
          <a:prstGeom prst="ellipse">
            <a:avLst/>
          </a:prstGeom>
          <a:solidFill>
            <a:srgbClr val="4472B5"/>
          </a:solidFill>
          <a:ln>
            <a:solidFill>
              <a:srgbClr val="447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637376" y="3718841"/>
            <a:ext cx="162370" cy="162370"/>
          </a:xfrm>
          <a:prstGeom prst="ellipse">
            <a:avLst/>
          </a:prstGeom>
          <a:solidFill>
            <a:srgbClr val="29A960"/>
          </a:solidFill>
          <a:ln>
            <a:solidFill>
              <a:srgbClr val="29A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691357" y="3717421"/>
            <a:ext cx="162370" cy="162370"/>
          </a:xfrm>
          <a:prstGeom prst="ellipse">
            <a:avLst/>
          </a:prstGeom>
          <a:solidFill>
            <a:srgbClr val="29A960"/>
          </a:solidFill>
          <a:ln>
            <a:solidFill>
              <a:srgbClr val="29A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064274" y="3717421"/>
            <a:ext cx="162370" cy="162370"/>
          </a:xfrm>
          <a:prstGeom prst="ellipse">
            <a:avLst/>
          </a:prstGeom>
          <a:solidFill>
            <a:srgbClr val="D4424E"/>
          </a:solidFill>
          <a:ln>
            <a:solidFill>
              <a:srgbClr val="D44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586791" y="3723383"/>
            <a:ext cx="162370" cy="162370"/>
          </a:xfrm>
          <a:prstGeom prst="ellipse">
            <a:avLst/>
          </a:prstGeom>
          <a:solidFill>
            <a:srgbClr val="D4424E"/>
          </a:solidFill>
          <a:ln>
            <a:solidFill>
              <a:srgbClr val="D44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258195" y="3798606"/>
                <a:ext cx="7048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4273B6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195" y="3798606"/>
                <a:ext cx="704808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230991" y="3798606"/>
                <a:ext cx="714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4273B6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991" y="3798606"/>
                <a:ext cx="714298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366157" y="3809968"/>
                <a:ext cx="714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2BAA62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157" y="3809968"/>
                <a:ext cx="714298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420138" y="3809968"/>
                <a:ext cx="714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2BAA62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8" y="3809968"/>
                <a:ext cx="714298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828470" y="3809968"/>
                <a:ext cx="714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D4434E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470" y="3809968"/>
                <a:ext cx="714298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309791" y="3822948"/>
                <a:ext cx="714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791" y="3822948"/>
                <a:ext cx="714298" cy="5847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866498" y="1778825"/>
            <a:ext cx="4410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Cheat: assume a uniform mixture.</a:t>
            </a:r>
          </a:p>
        </p:txBody>
      </p:sp>
      <p:sp>
        <p:nvSpPr>
          <p:cNvPr id="21" name="Oval 20"/>
          <p:cNvSpPr/>
          <p:nvPr/>
        </p:nvSpPr>
        <p:spPr>
          <a:xfrm>
            <a:off x="2154407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960987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790915" y="3717765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179115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6900" y="3724114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865063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225927" y="3724114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671479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825174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094427" y="3724114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291241" y="3145654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473B5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473B5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473B5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473B5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41" y="3145654"/>
                <a:ext cx="1577034" cy="465961"/>
              </a:xfrm>
              <a:prstGeom prst="rect">
                <a:avLst/>
              </a:prstGeom>
              <a:blipFill rotWithShape="0">
                <a:blip r:embed="rId1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468280" y="3185784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79D5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79D5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79D5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79D59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280" y="3185784"/>
                <a:ext cx="1577034" cy="465961"/>
              </a:xfrm>
              <a:prstGeom prst="rect">
                <a:avLst/>
              </a:prstGeom>
              <a:blipFill rotWithShape="0">
                <a:blip r:embed="rId1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8659313" y="1698499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D5424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D5424E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D5424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D5424E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313" y="1698499"/>
                <a:ext cx="1577034" cy="465961"/>
              </a:xfrm>
              <a:prstGeom prst="rect">
                <a:avLst/>
              </a:prstGeom>
              <a:blipFill rotWithShape="0"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792029" y="4534225"/>
                <a:ext cx="195649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273B6"/>
                          </a:solidFill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273B6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4273B6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4273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4273B6"/>
                          </a:solidFill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273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4273B6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273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4273B6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029" y="4534225"/>
                <a:ext cx="1956498" cy="830997"/>
              </a:xfrm>
              <a:prstGeom prst="rect">
                <a:avLst/>
              </a:prstGeom>
              <a:blipFill rotWithShape="0">
                <a:blip r:embed="rId14"/>
                <a:stretch>
                  <a:fillRect b="-3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278548" y="4534225"/>
                <a:ext cx="195649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79D59"/>
                          </a:solidFill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79D59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279D59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79D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rgbClr val="279D59"/>
                          </a:solidFill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79D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79D59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79D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279D59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548" y="4534225"/>
                <a:ext cx="1956498" cy="830997"/>
              </a:xfrm>
              <a:prstGeom prst="rect">
                <a:avLst/>
              </a:prstGeom>
              <a:blipFill rotWithShape="0">
                <a:blip r:embed="rId15"/>
                <a:stretch>
                  <a:fillRect b="-3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431799" y="4534225"/>
                <a:ext cx="195649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D5424E"/>
                          </a:solidFill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D5424E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D5424E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D542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solidFill>
                            <a:srgbClr val="D5424E"/>
                          </a:solidFill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D542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D5424E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D542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D5424E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799" y="4534225"/>
                <a:ext cx="1956498" cy="830997"/>
              </a:xfrm>
              <a:prstGeom prst="rect">
                <a:avLst/>
              </a:prstGeom>
              <a:blipFill rotWithShape="0">
                <a:blip r:embed="rId16"/>
                <a:stretch>
                  <a:fillRect b="-3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>
            <a:extLst>
              <a:ext uri="{FF2B5EF4-FFF2-40B4-BE49-F238E27FC236}">
                <a16:creationId xmlns:a16="http://schemas.microsoft.com/office/drawing/2014/main" id="{7B93DEDF-0A5D-644B-86E7-2D1D74B23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rPr>
              <a:t>Compression of mixtures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238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66"/>
    </mc:Choice>
    <mc:Fallback xmlns="">
      <p:transition spd="slow" advTm="18866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3498"/>
            <a:ext cx="12192000" cy="3192892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3469593" y="3717421"/>
            <a:ext cx="162370" cy="162370"/>
          </a:xfrm>
          <a:prstGeom prst="ellipse">
            <a:avLst/>
          </a:prstGeom>
          <a:solidFill>
            <a:srgbClr val="4472B5"/>
          </a:solidFill>
          <a:ln>
            <a:solidFill>
              <a:srgbClr val="447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502210" y="3721424"/>
            <a:ext cx="162370" cy="162370"/>
          </a:xfrm>
          <a:prstGeom prst="ellipse">
            <a:avLst/>
          </a:prstGeom>
          <a:solidFill>
            <a:srgbClr val="4472B5"/>
          </a:solidFill>
          <a:ln>
            <a:solidFill>
              <a:srgbClr val="447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637376" y="3718841"/>
            <a:ext cx="162370" cy="162370"/>
          </a:xfrm>
          <a:prstGeom prst="ellipse">
            <a:avLst/>
          </a:prstGeom>
          <a:solidFill>
            <a:srgbClr val="29A960"/>
          </a:solidFill>
          <a:ln>
            <a:solidFill>
              <a:srgbClr val="29A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691357" y="3717421"/>
            <a:ext cx="162370" cy="162370"/>
          </a:xfrm>
          <a:prstGeom prst="ellipse">
            <a:avLst/>
          </a:prstGeom>
          <a:solidFill>
            <a:srgbClr val="29A960"/>
          </a:solidFill>
          <a:ln>
            <a:solidFill>
              <a:srgbClr val="29A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064274" y="3717421"/>
            <a:ext cx="162370" cy="162370"/>
          </a:xfrm>
          <a:prstGeom prst="ellipse">
            <a:avLst/>
          </a:prstGeom>
          <a:solidFill>
            <a:srgbClr val="D4424E"/>
          </a:solidFill>
          <a:ln>
            <a:solidFill>
              <a:srgbClr val="D44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586791" y="3723383"/>
            <a:ext cx="162370" cy="162370"/>
          </a:xfrm>
          <a:prstGeom prst="ellipse">
            <a:avLst/>
          </a:prstGeom>
          <a:solidFill>
            <a:srgbClr val="D4424E"/>
          </a:solidFill>
          <a:ln>
            <a:solidFill>
              <a:srgbClr val="D44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655" y="4460563"/>
                <a:ext cx="10515600" cy="165767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has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4273B6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𝑡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-compression then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D4424E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𝒌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mixtures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have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Palatino" charset="0"/>
                        <a:cs typeface="Palatino" charset="0"/>
                      </a:rPr>
                      <m:t>~</m:t>
                    </m:r>
                    <m:r>
                      <a:rPr lang="en-US" b="1" i="1" dirty="0">
                        <a:solidFill>
                          <a:srgbClr val="D4424E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𝒌</m:t>
                    </m:r>
                    <m:r>
                      <a:rPr lang="en-US" i="1">
                        <a:solidFill>
                          <a:srgbClr val="4273B6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𝑡</m:t>
                    </m:r>
                    <m:r>
                      <m:rPr>
                        <m:nor/>
                      </m:rPr>
                      <a:rPr lang="en-US" dirty="0">
                        <a:latin typeface="Calibri" panose="020F0502020204030204" pitchFamily="34" charset="0"/>
                        <a:ea typeface="Palatino" charset="0"/>
                        <a:cs typeface="Calibri" panose="020F0502020204030204" pitchFamily="34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>
                        <a:latin typeface="Calibri" panose="020F0502020204030204" pitchFamily="34" charset="0"/>
                        <a:ea typeface="Palatino" charset="0"/>
                        <a:cs typeface="Calibri" panose="020F0502020204030204" pitchFamily="34" charset="0"/>
                      </a:rPr>
                      <m:t>compression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655" y="4460563"/>
                <a:ext cx="10515600" cy="1657673"/>
              </a:xfrm>
              <a:blipFill>
                <a:blip r:embed="rId5"/>
                <a:stretch>
                  <a:fillRect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258195" y="3798606"/>
                <a:ext cx="7048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4273B6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195" y="3798606"/>
                <a:ext cx="704808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230991" y="3798606"/>
                <a:ext cx="714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4273B6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991" y="3798606"/>
                <a:ext cx="714298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366157" y="3809968"/>
                <a:ext cx="714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2BAA62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157" y="3809968"/>
                <a:ext cx="714298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420138" y="3809968"/>
                <a:ext cx="714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2BAA62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8" y="3809968"/>
                <a:ext cx="714298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828470" y="3809968"/>
                <a:ext cx="714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D4434E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470" y="3809968"/>
                <a:ext cx="714298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309791" y="3822948"/>
                <a:ext cx="714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791" y="3822948"/>
                <a:ext cx="714298" cy="5847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2154407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960987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790915" y="3717765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179115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6900" y="3724114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865063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225927" y="3724114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671479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825174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094427" y="3724114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291241" y="3145654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473B5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473B5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473B5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473B5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41" y="3145654"/>
                <a:ext cx="1577034" cy="465961"/>
              </a:xfrm>
              <a:prstGeom prst="rect">
                <a:avLst/>
              </a:prstGeom>
              <a:blipFill rotWithShape="0">
                <a:blip r:embed="rId1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468280" y="3185784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79D5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79D5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79D5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79D59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280" y="3185784"/>
                <a:ext cx="1577034" cy="465961"/>
              </a:xfrm>
              <a:prstGeom prst="rect">
                <a:avLst/>
              </a:prstGeom>
              <a:blipFill rotWithShape="0">
                <a:blip r:embed="rId1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659313" y="1698499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D5424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D5424E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D5424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D5424E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313" y="1698499"/>
                <a:ext cx="1577034" cy="465961"/>
              </a:xfrm>
              <a:prstGeom prst="rect">
                <a:avLst/>
              </a:prstGeom>
              <a:blipFill rotWithShape="0"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866498" y="1778825"/>
            <a:ext cx="4410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Cheat: assume a uniform mixture.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8A2FA64-4C52-F843-A929-DD8EEC572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rPr>
              <a:t>Compression of mixtures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788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34"/>
    </mc:Choice>
    <mc:Fallback xmlns="">
      <p:transition spd="slow" advTm="13734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3558660"/>
            <a:ext cx="10515600" cy="279478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Small compression schemes</a:t>
            </a:r>
            <a:r>
              <a:rPr lang="en-US" sz="32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imply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sample-efficient</a:t>
            </a:r>
            <a:r>
              <a:rPr lang="en-US" sz="32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algorithms for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mixtures</a:t>
            </a:r>
            <a:r>
              <a:rPr lang="en-US" sz="32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>
              <a:latin typeface="Calibri" panose="020F0502020204030204" pitchFamily="34" charset="0"/>
              <a:ea typeface="Palatino" charset="0"/>
              <a:cs typeface="Calibri" panose="020F050202020403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D15E7CB-CBEA-B043-8435-8EF2B1C83E33}"/>
              </a:ext>
            </a:extLst>
          </p:cNvPr>
          <p:cNvSpPr/>
          <p:nvPr/>
        </p:nvSpPr>
        <p:spPr>
          <a:xfrm>
            <a:off x="663388" y="1268936"/>
            <a:ext cx="11008659" cy="2057588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BD45D8-4BDF-BA40-BDA4-9F0F3842881A}"/>
              </a:ext>
            </a:extLst>
          </p:cNvPr>
          <p:cNvSpPr txBox="1"/>
          <p:nvPr/>
        </p:nvSpPr>
        <p:spPr>
          <a:xfrm>
            <a:off x="838200" y="1007326"/>
            <a:ext cx="334174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Theorem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[ABH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MP ‘18]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3BCF54-A3EF-B74C-98C4-C6098FE0C293}"/>
                  </a:ext>
                </a:extLst>
              </p:cNvPr>
              <p:cNvSpPr/>
              <p:nvPr/>
            </p:nvSpPr>
            <p:spPr>
              <a:xfrm>
                <a:off x="838199" y="1495407"/>
                <a:ext cx="10833847" cy="2212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has a compression scheme of size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chemeClr val="accent1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𝒕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then sample complexity to learn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D4424E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𝒌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mixtures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(up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-error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charset="0"/>
                        <a:ea typeface="Palatino" charset="0"/>
                        <a:cs typeface="Palatino" charset="0"/>
                      </a:rPr>
                      <m:t>𝜖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)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Palatino" charset="0"/>
                              <a:cs typeface="Palatino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  <m:t>𝑶</m:t>
                          </m:r>
                        </m:e>
                      </m:acc>
                      <m:d>
                        <m:d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  <a:ea typeface="Palatino" charset="0"/>
                              <a:cs typeface="Palatino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 dirty="0" smtClean="0">
                                  <a:latin typeface="Cambria Math" panose="02040503050406030204" pitchFamily="18" charset="0"/>
                                  <a:ea typeface="Palatino" charset="0"/>
                                  <a:cs typeface="Palatino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dirty="0" smtClean="0">
                                  <a:solidFill>
                                    <a:srgbClr val="D4424E"/>
                                  </a:solidFill>
                                  <a:latin typeface="Cambria Math" charset="0"/>
                                  <a:ea typeface="Palatino" charset="0"/>
                                  <a:cs typeface="Palatino" charset="0"/>
                                </a:rPr>
                                <m:t>𝒌</m:t>
                              </m:r>
                              <m:r>
                                <a:rPr lang="en-US" sz="2800" b="1" i="1" dirty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Palatino" charset="0"/>
                                  <a:cs typeface="Palatino" charset="0"/>
                                </a:rPr>
                                <m:t>𝒕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1" i="1" dirty="0" smtClean="0">
                                      <a:latin typeface="Cambria Math" panose="02040503050406030204" pitchFamily="18" charset="0"/>
                                      <a:ea typeface="Palatino" charset="0"/>
                                      <a:cs typeface="Palatino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dirty="0" smtClean="0">
                                      <a:latin typeface="Cambria Math" charset="0"/>
                                      <a:ea typeface="Palatino" charset="0"/>
                                      <a:cs typeface="Palatino" charset="0"/>
                                    </a:rPr>
                                    <m:t>𝝐</m:t>
                                  </m:r>
                                </m:e>
                                <m:sup>
                                  <m:r>
                                    <a:rPr lang="en-US" sz="2800" b="1" i="1" dirty="0" smtClean="0">
                                      <a:latin typeface="Cambria Math" charset="0"/>
                                      <a:ea typeface="Palatino" charset="0"/>
                                      <a:cs typeface="Palatino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800" b="1" i="1" dirty="0" smtClean="0">
                          <a:latin typeface="Cambria Math" charset="0"/>
                          <a:ea typeface="Palatino" charset="0"/>
                          <a:cs typeface="Palatino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endParaRPr lang="en-US" sz="28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3BCF54-A3EF-B74C-98C4-C6098FE0C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95407"/>
                <a:ext cx="10833847" cy="2212529"/>
              </a:xfrm>
              <a:prstGeom prst="rect">
                <a:avLst/>
              </a:prstGeom>
              <a:blipFill>
                <a:blip r:embed="rId3"/>
                <a:stretch>
                  <a:fillRect l="-1054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67248C72-EBCD-904E-BB07-0B08CA49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Compression Theorem for mixtures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03D345-1D6D-F342-A35C-83989EC81B9C}"/>
                  </a:ext>
                </a:extLst>
              </p:cNvPr>
              <p:cNvSpPr txBox="1"/>
              <p:nvPr/>
            </p:nvSpPr>
            <p:spPr>
              <a:xfrm>
                <a:off x="7306671" y="2601671"/>
                <a:ext cx="3632661" cy="505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O</m:t>
                        </m:r>
                      </m:e>
                    </m:acc>
                    <m:d>
                      <m:dPr>
                        <m:ctrlPr>
                          <a:rPr lang="en-US" sz="2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hides </a:t>
                </a:r>
                <a:r>
                  <a:rPr lang="en-US" sz="2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polylog</a:t>
                </a:r>
                <a:r>
                  <a:rPr 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factors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03D345-1D6D-F342-A35C-83989EC81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671" y="2601671"/>
                <a:ext cx="3632661" cy="505010"/>
              </a:xfrm>
              <a:prstGeom prst="rect">
                <a:avLst/>
              </a:prstGeom>
              <a:blipFill>
                <a:blip r:embed="rId4"/>
                <a:stretch>
                  <a:fillRect l="-348" t="-4878" r="-2091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05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48"/>
    </mc:Choice>
    <mc:Fallback xmlns="">
      <p:transition spd="slow" advTm="34848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776620" y="1136932"/>
                <a:ext cx="5978005" cy="39401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To recover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  <m:r>
                          <a:rPr lang="en-US" sz="2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4372C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, suffices to encode eigenvectors/eigenvalues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solidFill>
                          <a:srgbClr val="4372C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Idea: Encode axes of ellipsoid using linear combination of samples.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Claim. </a:t>
                </a: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Can encode an axis w/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latin typeface="Cambria Math" panose="02040503050406030204" pitchFamily="18" charset="0"/>
                        <a:ea typeface="Palatino" charset="0"/>
                        <a:cs typeface="Calibri" panose="020F0502020204030204" pitchFamily="34" charset="0"/>
                      </a:rPr>
                      <m:t>~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Palatino" charset="0"/>
                        <a:cs typeface="Calibri" panose="020F0502020204030204" pitchFamily="34" charset="0"/>
                      </a:rPr>
                      <m:t>𝑑</m:t>
                    </m:r>
                  </m:oMath>
                </a14:m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samples.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Total: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Palatino" charset="0"/>
                        <a:cs typeface="Calibri" panose="020F0502020204030204" pitchFamily="34" charset="0"/>
                      </a:rPr>
                      <m:t>~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Palatino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Palatino" charset="0"/>
                            <a:cs typeface="Calibri" panose="020F0502020204030204" pitchFamily="34" charset="0"/>
                          </a:rPr>
                          <m:t>𝑑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Palatino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samples for all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Palatino" charset="0"/>
                        <a:cs typeface="Calibri" panose="020F0502020204030204" pitchFamily="34" charset="0"/>
                      </a:rPr>
                      <m:t>𝑑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axes.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20" y="1136932"/>
                <a:ext cx="5978005" cy="3940186"/>
              </a:xfrm>
              <a:prstGeom prst="rect">
                <a:avLst/>
              </a:prstGeom>
              <a:blipFill>
                <a:blip r:embed="rId4"/>
                <a:stretch>
                  <a:fillRect l="-1695" t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>
          <a:xfrm rot="19516258">
            <a:off x="6595323" y="2043420"/>
            <a:ext cx="5155363" cy="2250988"/>
          </a:xfrm>
          <a:prstGeom prst="ellipse">
            <a:avLst/>
          </a:prstGeom>
          <a:noFill/>
          <a:ln w="44450">
            <a:solidFill>
              <a:srgbClr val="FF0000"/>
            </a:solidFill>
            <a:prstDash val="sysDash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8531814" y="2243920"/>
            <a:ext cx="667903" cy="96353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9199717" y="1700418"/>
            <a:ext cx="2091769" cy="152290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1600360" y="1840360"/>
            <a:ext cx="201585" cy="201585"/>
          </a:xfrm>
          <a:prstGeom prst="ellipse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9906187" y="1259642"/>
            <a:ext cx="201585" cy="201585"/>
          </a:xfrm>
          <a:prstGeom prst="ellipse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184263" y="2554638"/>
                <a:ext cx="73943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263" y="2554638"/>
                <a:ext cx="739433" cy="738664"/>
              </a:xfrm>
              <a:prstGeom prst="rect">
                <a:avLst/>
              </a:prstGeom>
              <a:blipFill>
                <a:blip r:embed="rId5"/>
                <a:stretch>
                  <a:fillRect l="-8333" r="-500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0006980" y="2433577"/>
                <a:ext cx="75366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980" y="2433577"/>
                <a:ext cx="753668" cy="738664"/>
              </a:xfrm>
              <a:prstGeom prst="rect">
                <a:avLst/>
              </a:prstGeom>
              <a:blipFill>
                <a:blip r:embed="rId6"/>
                <a:stretch>
                  <a:fillRect l="-10000" r="-5000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950191" y="5190039"/>
                <a:ext cx="423340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Ellipsoid defined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4372C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Points drawn from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4372C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191" y="5190039"/>
                <a:ext cx="4233403" cy="954107"/>
              </a:xfrm>
              <a:prstGeom prst="rect">
                <a:avLst/>
              </a:prstGeom>
              <a:blipFill>
                <a:blip r:embed="rId7"/>
                <a:stretch>
                  <a:fillRect l="-2687" t="-6579" r="-179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urved Connector 49"/>
          <p:cNvCxnSpPr/>
          <p:nvPr/>
        </p:nvCxnSpPr>
        <p:spPr>
          <a:xfrm rot="5400000" flipH="1" flipV="1">
            <a:off x="9304332" y="4649217"/>
            <a:ext cx="766234" cy="292200"/>
          </a:xfrm>
          <a:prstGeom prst="curved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0710170" y="1635983"/>
            <a:ext cx="201585" cy="201585"/>
          </a:xfrm>
          <a:prstGeom prst="ellipse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7495168" y="4640802"/>
            <a:ext cx="201585" cy="201585"/>
          </a:xfrm>
          <a:prstGeom prst="ellipse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10842138" y="3417256"/>
            <a:ext cx="201585" cy="201585"/>
          </a:xfrm>
          <a:prstGeom prst="ellipse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11309703" y="2661369"/>
            <a:ext cx="201585" cy="201585"/>
          </a:xfrm>
          <a:prstGeom prst="ellipse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7134356" y="4449594"/>
            <a:ext cx="201585" cy="201585"/>
          </a:xfrm>
          <a:prstGeom prst="ellipse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6972866" y="3310841"/>
            <a:ext cx="201585" cy="201585"/>
          </a:xfrm>
          <a:prstGeom prst="ellipse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6802543" y="4822334"/>
            <a:ext cx="201585" cy="201585"/>
          </a:xfrm>
          <a:prstGeom prst="ellipse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834393" y="2941509"/>
                <a:ext cx="54296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393" y="2941509"/>
                <a:ext cx="54296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767072" y="895777"/>
                <a:ext cx="54950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072" y="895777"/>
                <a:ext cx="549509" cy="430887"/>
              </a:xfrm>
              <a:prstGeom prst="rect">
                <a:avLst/>
              </a:prstGeom>
              <a:blipFill>
                <a:blip r:embed="rId9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>
            <a:extLst>
              <a:ext uri="{FF2B5EF4-FFF2-40B4-BE49-F238E27FC236}">
                <a16:creationId xmlns:a16="http://schemas.microsoft.com/office/drawing/2014/main" id="{6990C3EF-6919-7147-BB6E-8252C226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rPr>
              <a:t>Compression scheme for Gaussians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208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83"/>
    </mc:Choice>
    <mc:Fallback xmlns="">
      <p:transition spd="slow" advTm="91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E300"/>
                                      </p:to>
                                    </p:animClr>
                                    <p:set>
                                      <p:cBhvr>
                                        <p:cTn id="46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E300"/>
                                      </p:to>
                                    </p:animClr>
                                    <p:set>
                                      <p:cBhvr>
                                        <p:cTn id="49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E300"/>
                                      </p:to>
                                    </p:animClr>
                                    <p:set>
                                      <p:cBhvr>
                                        <p:cTn id="53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21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D15E7CB-CBEA-B043-8435-8EF2B1C83E33}"/>
              </a:ext>
            </a:extLst>
          </p:cNvPr>
          <p:cNvSpPr/>
          <p:nvPr/>
        </p:nvSpPr>
        <p:spPr>
          <a:xfrm>
            <a:off x="663388" y="1268936"/>
            <a:ext cx="11008659" cy="2057588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BD45D8-4BDF-BA40-BDA4-9F0F3842881A}"/>
              </a:ext>
            </a:extLst>
          </p:cNvPr>
          <p:cNvSpPr txBox="1"/>
          <p:nvPr/>
        </p:nvSpPr>
        <p:spPr>
          <a:xfrm>
            <a:off x="838200" y="1007326"/>
            <a:ext cx="334174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Theorem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[ABH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MP ‘18]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3BCF54-A3EF-B74C-98C4-C6098FE0C293}"/>
                  </a:ext>
                </a:extLst>
              </p:cNvPr>
              <p:cNvSpPr/>
              <p:nvPr/>
            </p:nvSpPr>
            <p:spPr>
              <a:xfrm>
                <a:off x="838199" y="1353513"/>
                <a:ext cx="10833847" cy="2380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Sample complexity for learning mixtures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Palatino" charset="0"/>
                        <a:cs typeface="Palatino" charset="0"/>
                      </a:rPr>
                      <m:t>𝑘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Gaussians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alatino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alatino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alatino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-error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Palatino" charset="0"/>
                        <a:cs typeface="Palatino" charset="0"/>
                      </a:rPr>
                      <m:t>𝜖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Palatino" charset="0"/>
                              <a:cs typeface="Palatino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  <a:ea typeface="Palatino" charset="0"/>
                              <a:cs typeface="Palatino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  <a:ea typeface="Palatino" charset="0"/>
                                  <a:cs typeface="Palatino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Palatino" charset="0"/>
                                  <a:cs typeface="Palatino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sz="2800" i="1" dirty="0" smtClean="0">
                                      <a:latin typeface="Cambria Math" panose="02040503050406030204" pitchFamily="18" charset="0"/>
                                      <a:ea typeface="Palatino" charset="0"/>
                                      <a:cs typeface="Palatino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Palatino" charset="0"/>
                                      <a:cs typeface="Palatino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Palatino" charset="0"/>
                                      <a:cs typeface="Palatino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 smtClean="0">
                                      <a:latin typeface="Cambria Math" panose="02040503050406030204" pitchFamily="18" charset="0"/>
                                      <a:ea typeface="Palatino" charset="0"/>
                                      <a:cs typeface="Palatino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latin typeface="Cambria Math" charset="0"/>
                                      <a:ea typeface="Palatino" charset="0"/>
                                      <a:cs typeface="Palatino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latin typeface="Cambria Math" charset="0"/>
                                      <a:ea typeface="Palatino" charset="0"/>
                                      <a:cs typeface="Palatino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800" b="1" i="1" dirty="0" smtClean="0">
                          <a:latin typeface="Cambria Math" charset="0"/>
                          <a:ea typeface="Palatino" charset="0"/>
                          <a:cs typeface="Palatino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endParaRPr lang="en-US" sz="28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3BCF54-A3EF-B74C-98C4-C6098FE0C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53513"/>
                <a:ext cx="10833847" cy="2380523"/>
              </a:xfrm>
              <a:prstGeom prst="rect">
                <a:avLst/>
              </a:prstGeom>
              <a:blipFill>
                <a:blip r:embed="rId3"/>
                <a:stretch>
                  <a:fillRect l="-1054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67248C72-EBCD-904E-BB07-0B08CA49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Application: Learning mixtures of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03D345-1D6D-F342-A35C-83989EC81B9C}"/>
                  </a:ext>
                </a:extLst>
              </p:cNvPr>
              <p:cNvSpPr txBox="1"/>
              <p:nvPr/>
            </p:nvSpPr>
            <p:spPr>
              <a:xfrm>
                <a:off x="7306671" y="2543774"/>
                <a:ext cx="3632661" cy="505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O</m:t>
                        </m:r>
                      </m:e>
                    </m:acc>
                    <m:d>
                      <m:dPr>
                        <m:ctrlPr>
                          <a:rPr lang="en-US" sz="2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hides </a:t>
                </a:r>
                <a:r>
                  <a:rPr lang="en-US" sz="2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polylog</a:t>
                </a:r>
                <a:r>
                  <a:rPr 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factors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03D345-1D6D-F342-A35C-83989EC81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671" y="2543774"/>
                <a:ext cx="3632661" cy="505010"/>
              </a:xfrm>
              <a:prstGeom prst="rect">
                <a:avLst/>
              </a:prstGeom>
              <a:blipFill>
                <a:blip r:embed="rId4"/>
                <a:stretch>
                  <a:fillRect l="-348" t="-4878" r="-2091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ED9B3FF-D770-464E-8E47-E0891A0583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388551"/>
                <a:ext cx="10515600" cy="2945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Improves upon: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Palatino" charset="0"/>
                        <a:cs typeface="Palatino" charset="0"/>
                      </a:rPr>
                      <m:t>𝑂</m:t>
                    </m:r>
                    <m:r>
                      <a:rPr lang="en-US" i="1" dirty="0" smtClean="0">
                        <a:latin typeface="Cambria Math" charset="0"/>
                        <a:ea typeface="Palatino" charset="0"/>
                        <a:cs typeface="Palatino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𝑘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𝑑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4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Palatino" charset="0"/>
                        <a:cs typeface="Palatino" charset="0"/>
                      </a:rPr>
                      <m:t>/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𝜖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charset="0"/>
                        <a:ea typeface="Palatino" charset="0"/>
                        <a:cs typeface="Palatino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via a VC-dimension argument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𝑂</m:t>
                        </m:r>
                      </m:e>
                    </m:acc>
                    <m:r>
                      <a:rPr lang="en-US" i="1" dirty="0">
                        <a:latin typeface="Cambria Math" charset="0"/>
                        <a:ea typeface="Palatino" charset="0"/>
                        <a:cs typeface="Palatino" charset="0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  <a:ea typeface="Palatino" charset="0"/>
                        <a:cs typeface="Palatino" charset="0"/>
                      </a:rPr>
                      <m:t>𝑘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𝑑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charset="0"/>
                        <a:ea typeface="Palatino" charset="0"/>
                        <a:cs typeface="Palatino" charset="0"/>
                      </a:rPr>
                      <m:t>/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𝜖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4</m:t>
                        </m:r>
                      </m:sup>
                    </m:sSup>
                    <m:r>
                      <a:rPr lang="en-US" i="1" dirty="0">
                        <a:latin typeface="Cambria Math" charset="0"/>
                        <a:ea typeface="Palatino" charset="0"/>
                        <a:cs typeface="Palatino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[</a:t>
                </a:r>
                <a:r>
                  <a:rPr lang="en-US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Ashtiani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, Ben-David, </a:t>
                </a:r>
                <a:r>
                  <a:rPr lang="en-US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Mehrabian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‘17]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This is nearly-tight! We show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Ω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Palatino" charset="0"/>
                                <a:cs typeface="Palatino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Palatino" charset="0"/>
                                <a:cs typeface="Palatino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samples are necessary.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Improves on previous bound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Ω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𝑑</m:t>
                        </m:r>
                        <m:r>
                          <a:rPr lang="en-US" i="1" dirty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Palatino" charset="0"/>
                                <a:cs typeface="Palatino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 dirty="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charset="0"/>
                        <a:ea typeface="Palatino" charset="0"/>
                        <a:cs typeface="Palatino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[Suresh et al. </a:t>
                </a:r>
                <a:r>
                  <a:rPr lang="en-US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NeurIPS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‘14]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ED9B3FF-D770-464E-8E47-E0891A058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88551"/>
                <a:ext cx="10515600" cy="2945846"/>
              </a:xfrm>
              <a:prstGeom prst="rect">
                <a:avLst/>
              </a:prstGeom>
              <a:blipFill>
                <a:blip r:embed="rId5"/>
                <a:stretch>
                  <a:fillRect l="-965" t="-2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60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48"/>
    </mc:Choice>
    <mc:Fallback xmlns="">
      <p:transition spd="slow" advTm="3484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Prediction with expert advice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A57BFA9-2E03-6B40-9EA7-871EF3CCC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073888"/>
                <a:ext cx="11021291" cy="47012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=1,2,…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Algorithm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𝓐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chooses probability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Adversary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𝓑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{0,1}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ℬ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knows </a:t>
                </a: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everything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even future).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Algorithm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𝓐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incurs cost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revealed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𝒜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A57BFA9-2E03-6B40-9EA7-871EF3CC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073888"/>
                <a:ext cx="11021291" cy="4701269"/>
              </a:xfrm>
              <a:prstGeom prst="rect">
                <a:avLst/>
              </a:prstGeom>
              <a:blipFill>
                <a:blip r:embed="rId4"/>
                <a:stretch>
                  <a:fillRect l="-1036"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3DF5ED7-1519-FD49-B7B1-EDE5490B3D8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8427" y="3392489"/>
            <a:ext cx="3363973" cy="29539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6127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911"/>
    </mc:Choice>
    <mc:Fallback>
      <p:transition spd="slow" advTm="9891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7248C72-EBCD-904E-BB07-0B08CA49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79F187-C550-6941-AA31-48A101CE7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889"/>
            <a:ext cx="10898689" cy="5153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Prediction with expert advice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Uses ideas from stochastic calculus &amp; PDEs to design optimal algorithm for two experts.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Lower bound uses martingales, Davis’ inequality, optional stopping.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Learning mixtures of Gaussians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Illustrates compression framework to design sample-efficient algorithms for density estimation.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Upper and lower bound uses many ideas from high-dimensional probability (convex hulls of Gaussian vectors, concentration of singular values, etc.).</a:t>
            </a:r>
          </a:p>
        </p:txBody>
      </p:sp>
    </p:spTree>
    <p:extLst>
      <p:ext uri="{BB962C8B-B14F-4D97-AF65-F5344CB8AC3E}">
        <p14:creationId xmlns:p14="http://schemas.microsoft.com/office/powerpoint/2010/main" val="283411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48"/>
    </mc:Choice>
    <mc:Fallback xmlns="">
      <p:transition spd="slow" advTm="34848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7248C72-EBCD-904E-BB07-0B08CA49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Future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E79F187-C550-6941-AA31-48A101CE70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73889"/>
                <a:ext cx="10898689" cy="51534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Prediction with expert advice</a:t>
                </a: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Extend stochastic calculus ideas to other online learning problems.</a:t>
                </a: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Close the gap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experts.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Learning mixtures of Gaussians</a:t>
                </a: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Apply the compression technique to other natural distributions.</a:t>
                </a: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Faster algorithms for learning mixtures of Gaussians.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E79F187-C550-6941-AA31-48A101CE7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73889"/>
                <a:ext cx="10898689" cy="5153490"/>
              </a:xfrm>
              <a:blipFill>
                <a:blip r:embed="rId3"/>
                <a:stretch>
                  <a:fillRect l="-1048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3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48"/>
    </mc:Choice>
    <mc:Fallback xmlns="">
      <p:transition spd="slow" advTm="34848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7248C72-EBCD-904E-BB07-0B08CA49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 am grateful to my committee...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E796097-C69C-D24A-AE62-499D5EBFAA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6309" y="2449251"/>
            <a:ext cx="2078047" cy="20993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1F5AF2-C1F4-4444-A040-09BB1B9E67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900" y="2326594"/>
            <a:ext cx="2061323" cy="23446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247D10-CC0D-2B40-9EF0-34FC8FE8941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407" y="2326594"/>
            <a:ext cx="2161464" cy="238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1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48"/>
    </mc:Choice>
    <mc:Fallback xmlns="">
      <p:transition spd="slow" advTm="34848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7248C72-EBCD-904E-BB07-0B08CA49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&amp; amazing co-authors, friends…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176CE-2648-1D40-AE53-5FF3094104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4667" y="1558295"/>
            <a:ext cx="1461558" cy="1552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3AC761-E9F6-5543-83A2-187FC8C10C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7627" y="3278558"/>
            <a:ext cx="1645350" cy="1550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CF1798-2418-DD42-86D0-0E53201AAB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6826" y="1560709"/>
            <a:ext cx="1659227" cy="1550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3FA761-38FB-B84B-815D-25B00A7321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714" y="3275045"/>
            <a:ext cx="1500486" cy="1553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796097-C69C-D24A-AE62-499D5EBFAA3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2341" y="1558296"/>
            <a:ext cx="1536859" cy="15525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93F7E8-3253-4345-AD17-B942BEBB88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2229" y="1558295"/>
            <a:ext cx="1376147" cy="15525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C680B7-6260-8A4E-AB33-CB0A7422CCD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1405" y="1558295"/>
            <a:ext cx="1452661" cy="15525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317E07-C7B9-4345-A1C1-E1BE40A1131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9199" y="3222258"/>
            <a:ext cx="1457026" cy="16064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560D6E-8639-DB4B-87CB-4A25B34102F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0982" y="3275045"/>
            <a:ext cx="1682290" cy="13817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A361A1-74D4-C943-A129-EF7D278CDEC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7627" y="5028661"/>
            <a:ext cx="1607052" cy="162379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B42AA29-821A-294D-81E3-CEFBDE65AEB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4667" y="5028661"/>
            <a:ext cx="1510684" cy="15106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81744EE-69BF-534E-A46B-92AAB6139E5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714" y="4992893"/>
            <a:ext cx="1500486" cy="17607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C02FBD-6FE8-9A43-8F9B-C989B270291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6935" y="4992893"/>
            <a:ext cx="1310447" cy="14586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DF2182-3A0F-3E4A-B297-AADD651FCE7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4599" t="34409" r="55214" b="32097"/>
          <a:stretch/>
        </p:blipFill>
        <p:spPr>
          <a:xfrm>
            <a:off x="5125988" y="3275045"/>
            <a:ext cx="1940024" cy="161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5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48"/>
    </mc:Choice>
    <mc:Fallback xmlns="">
      <p:transition spd="slow" advTm="34848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982010" y="3150362"/>
            <a:ext cx="10515600" cy="10061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latin typeface="Apple Chancery" charset="0"/>
                <a:ea typeface="Apple Chancery" charset="0"/>
                <a:cs typeface="Apple Chancery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8266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9"/>
    </mc:Choice>
    <mc:Fallback xmlns="">
      <p:transition spd="slow" advTm="623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Prediction with expert advice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A57BFA9-2E03-6B40-9EA7-871EF3CCC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073888"/>
                <a:ext cx="11021291" cy="47012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=1,2,…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Algorithm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𝓐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chooses probability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Adversary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𝓑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{0,1}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ℬ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knows </a:t>
                </a: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everything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even future).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Algorithm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𝓐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incurs cost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revealed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𝒜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Goal: Minimize regret, i.e.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Reg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A57BFA9-2E03-6B40-9EA7-871EF3CC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073888"/>
                <a:ext cx="11021291" cy="4701269"/>
              </a:xfrm>
              <a:prstGeom prst="rect">
                <a:avLst/>
              </a:prstGeom>
              <a:blipFill>
                <a:blip r:embed="rId4"/>
                <a:stretch>
                  <a:fillRect l="-1036" t="-2156" b="-14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>
            <a:extLst>
              <a:ext uri="{FF2B5EF4-FFF2-40B4-BE49-F238E27FC236}">
                <a16:creationId xmlns:a16="http://schemas.microsoft.com/office/drawing/2014/main" id="{2CCA7187-5251-B64E-A7EC-38D1DB724772}"/>
              </a:ext>
            </a:extLst>
          </p:cNvPr>
          <p:cNvSpPr/>
          <p:nvPr/>
        </p:nvSpPr>
        <p:spPr>
          <a:xfrm>
            <a:off x="5483463" y="3081801"/>
            <a:ext cx="1475898" cy="1477547"/>
          </a:xfrm>
          <a:custGeom>
            <a:avLst/>
            <a:gdLst>
              <a:gd name="connsiteX0" fmla="*/ 385035 w 1475898"/>
              <a:gd name="connsiteY0" fmla="*/ 1674 h 1477547"/>
              <a:gd name="connsiteX1" fmla="*/ 385035 w 1475898"/>
              <a:gd name="connsiteY1" fmla="*/ 1674 h 1477547"/>
              <a:gd name="connsiteX2" fmla="*/ 208572 w 1475898"/>
              <a:gd name="connsiteY2" fmla="*/ 81884 h 1477547"/>
              <a:gd name="connsiteX3" fmla="*/ 176488 w 1475898"/>
              <a:gd name="connsiteY3" fmla="*/ 130011 h 1477547"/>
              <a:gd name="connsiteX4" fmla="*/ 144403 w 1475898"/>
              <a:gd name="connsiteY4" fmla="*/ 162095 h 1477547"/>
              <a:gd name="connsiteX5" fmla="*/ 80235 w 1475898"/>
              <a:gd name="connsiteY5" fmla="*/ 258347 h 1477547"/>
              <a:gd name="connsiteX6" fmla="*/ 48151 w 1475898"/>
              <a:gd name="connsiteY6" fmla="*/ 354600 h 1477547"/>
              <a:gd name="connsiteX7" fmla="*/ 32109 w 1475898"/>
              <a:gd name="connsiteY7" fmla="*/ 402726 h 1477547"/>
              <a:gd name="connsiteX8" fmla="*/ 16067 w 1475898"/>
              <a:gd name="connsiteY8" fmla="*/ 466895 h 1477547"/>
              <a:gd name="connsiteX9" fmla="*/ 16067 w 1475898"/>
              <a:gd name="connsiteY9" fmla="*/ 1124621 h 1477547"/>
              <a:gd name="connsiteX10" fmla="*/ 32109 w 1475898"/>
              <a:gd name="connsiteY10" fmla="*/ 1172747 h 1477547"/>
              <a:gd name="connsiteX11" fmla="*/ 64193 w 1475898"/>
              <a:gd name="connsiteY11" fmla="*/ 1204832 h 1477547"/>
              <a:gd name="connsiteX12" fmla="*/ 128361 w 1475898"/>
              <a:gd name="connsiteY12" fmla="*/ 1301084 h 1477547"/>
              <a:gd name="connsiteX13" fmla="*/ 160446 w 1475898"/>
              <a:gd name="connsiteY13" fmla="*/ 1349211 h 1477547"/>
              <a:gd name="connsiteX14" fmla="*/ 192530 w 1475898"/>
              <a:gd name="connsiteY14" fmla="*/ 1397337 h 1477547"/>
              <a:gd name="connsiteX15" fmla="*/ 336909 w 1475898"/>
              <a:gd name="connsiteY15" fmla="*/ 1477547 h 1477547"/>
              <a:gd name="connsiteX16" fmla="*/ 705877 w 1475898"/>
              <a:gd name="connsiteY16" fmla="*/ 1461505 h 1477547"/>
              <a:gd name="connsiteX17" fmla="*/ 850256 w 1475898"/>
              <a:gd name="connsiteY17" fmla="*/ 1429421 h 1477547"/>
              <a:gd name="connsiteX18" fmla="*/ 946509 w 1475898"/>
              <a:gd name="connsiteY18" fmla="*/ 1397337 h 1477547"/>
              <a:gd name="connsiteX19" fmla="*/ 994635 w 1475898"/>
              <a:gd name="connsiteY19" fmla="*/ 1365253 h 1477547"/>
              <a:gd name="connsiteX20" fmla="*/ 1042761 w 1475898"/>
              <a:gd name="connsiteY20" fmla="*/ 1349211 h 1477547"/>
              <a:gd name="connsiteX21" fmla="*/ 1074846 w 1475898"/>
              <a:gd name="connsiteY21" fmla="*/ 1317126 h 1477547"/>
              <a:gd name="connsiteX22" fmla="*/ 1122972 w 1475898"/>
              <a:gd name="connsiteY22" fmla="*/ 1301084 h 1477547"/>
              <a:gd name="connsiteX23" fmla="*/ 1219225 w 1475898"/>
              <a:gd name="connsiteY23" fmla="*/ 1252958 h 1477547"/>
              <a:gd name="connsiteX24" fmla="*/ 1299435 w 1475898"/>
              <a:gd name="connsiteY24" fmla="*/ 1172747 h 1477547"/>
              <a:gd name="connsiteX25" fmla="*/ 1379646 w 1475898"/>
              <a:gd name="connsiteY25" fmla="*/ 1092537 h 1477547"/>
              <a:gd name="connsiteX26" fmla="*/ 1395688 w 1475898"/>
              <a:gd name="connsiteY26" fmla="*/ 1044411 h 1477547"/>
              <a:gd name="connsiteX27" fmla="*/ 1427772 w 1475898"/>
              <a:gd name="connsiteY27" fmla="*/ 1012326 h 1477547"/>
              <a:gd name="connsiteX28" fmla="*/ 1459856 w 1475898"/>
              <a:gd name="connsiteY28" fmla="*/ 916074 h 1477547"/>
              <a:gd name="connsiteX29" fmla="*/ 1475898 w 1475898"/>
              <a:gd name="connsiteY29" fmla="*/ 867947 h 1477547"/>
              <a:gd name="connsiteX30" fmla="*/ 1459856 w 1475898"/>
              <a:gd name="connsiteY30" fmla="*/ 627316 h 1477547"/>
              <a:gd name="connsiteX31" fmla="*/ 1427772 w 1475898"/>
              <a:gd name="connsiteY31" fmla="*/ 531063 h 1477547"/>
              <a:gd name="connsiteX32" fmla="*/ 1347561 w 1475898"/>
              <a:gd name="connsiteY32" fmla="*/ 434811 h 1477547"/>
              <a:gd name="connsiteX33" fmla="*/ 1315477 w 1475898"/>
              <a:gd name="connsiteY33" fmla="*/ 402726 h 1477547"/>
              <a:gd name="connsiteX34" fmla="*/ 1283393 w 1475898"/>
              <a:gd name="connsiteY34" fmla="*/ 354600 h 1477547"/>
              <a:gd name="connsiteX35" fmla="*/ 1203182 w 1475898"/>
              <a:gd name="connsiteY35" fmla="*/ 274389 h 1477547"/>
              <a:gd name="connsiteX36" fmla="*/ 1155056 w 1475898"/>
              <a:gd name="connsiteY36" fmla="*/ 226263 h 1477547"/>
              <a:gd name="connsiteX37" fmla="*/ 1058803 w 1475898"/>
              <a:gd name="connsiteY37" fmla="*/ 162095 h 1477547"/>
              <a:gd name="connsiteX38" fmla="*/ 1010677 w 1475898"/>
              <a:gd name="connsiteY38" fmla="*/ 130011 h 1477547"/>
              <a:gd name="connsiteX39" fmla="*/ 962551 w 1475898"/>
              <a:gd name="connsiteY39" fmla="*/ 113968 h 1477547"/>
              <a:gd name="connsiteX40" fmla="*/ 914425 w 1475898"/>
              <a:gd name="connsiteY40" fmla="*/ 81884 h 1477547"/>
              <a:gd name="connsiteX41" fmla="*/ 866298 w 1475898"/>
              <a:gd name="connsiteY41" fmla="*/ 65842 h 1477547"/>
              <a:gd name="connsiteX42" fmla="*/ 705877 w 1475898"/>
              <a:gd name="connsiteY42" fmla="*/ 33758 h 1477547"/>
              <a:gd name="connsiteX43" fmla="*/ 577540 w 1475898"/>
              <a:gd name="connsiteY43" fmla="*/ 1674 h 1477547"/>
              <a:gd name="connsiteX44" fmla="*/ 385035 w 1475898"/>
              <a:gd name="connsiteY44" fmla="*/ 1674 h 147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475898" h="1477547">
                <a:moveTo>
                  <a:pt x="385035" y="1674"/>
                </a:moveTo>
                <a:lnTo>
                  <a:pt x="385035" y="1674"/>
                </a:lnTo>
                <a:cubicBezTo>
                  <a:pt x="347515" y="15744"/>
                  <a:pt x="248770" y="41685"/>
                  <a:pt x="208572" y="81884"/>
                </a:cubicBezTo>
                <a:cubicBezTo>
                  <a:pt x="194939" y="95517"/>
                  <a:pt x="188532" y="114956"/>
                  <a:pt x="176488" y="130011"/>
                </a:cubicBezTo>
                <a:cubicBezTo>
                  <a:pt x="167040" y="141821"/>
                  <a:pt x="153478" y="149995"/>
                  <a:pt x="144403" y="162095"/>
                </a:cubicBezTo>
                <a:cubicBezTo>
                  <a:pt x="121267" y="192943"/>
                  <a:pt x="80235" y="258347"/>
                  <a:pt x="80235" y="258347"/>
                </a:cubicBezTo>
                <a:lnTo>
                  <a:pt x="48151" y="354600"/>
                </a:lnTo>
                <a:cubicBezTo>
                  <a:pt x="42804" y="370642"/>
                  <a:pt x="36210" y="386321"/>
                  <a:pt x="32109" y="402726"/>
                </a:cubicBezTo>
                <a:lnTo>
                  <a:pt x="16067" y="466895"/>
                </a:lnTo>
                <a:cubicBezTo>
                  <a:pt x="3770" y="774326"/>
                  <a:pt x="-12915" y="849287"/>
                  <a:pt x="16067" y="1124621"/>
                </a:cubicBezTo>
                <a:cubicBezTo>
                  <a:pt x="17837" y="1141438"/>
                  <a:pt x="23409" y="1158247"/>
                  <a:pt x="32109" y="1172747"/>
                </a:cubicBezTo>
                <a:cubicBezTo>
                  <a:pt x="39891" y="1185716"/>
                  <a:pt x="55118" y="1192732"/>
                  <a:pt x="64193" y="1204832"/>
                </a:cubicBezTo>
                <a:cubicBezTo>
                  <a:pt x="87329" y="1235680"/>
                  <a:pt x="106972" y="1269000"/>
                  <a:pt x="128361" y="1301084"/>
                </a:cubicBezTo>
                <a:lnTo>
                  <a:pt x="160446" y="1349211"/>
                </a:lnTo>
                <a:cubicBezTo>
                  <a:pt x="171141" y="1365253"/>
                  <a:pt x="176488" y="1386642"/>
                  <a:pt x="192530" y="1397337"/>
                </a:cubicBezTo>
                <a:cubicBezTo>
                  <a:pt x="302852" y="1470885"/>
                  <a:pt x="252201" y="1449311"/>
                  <a:pt x="336909" y="1477547"/>
                </a:cubicBezTo>
                <a:cubicBezTo>
                  <a:pt x="459898" y="1472200"/>
                  <a:pt x="583084" y="1470276"/>
                  <a:pt x="705877" y="1461505"/>
                </a:cubicBezTo>
                <a:cubicBezTo>
                  <a:pt x="725914" y="1460074"/>
                  <a:pt x="825774" y="1436766"/>
                  <a:pt x="850256" y="1429421"/>
                </a:cubicBezTo>
                <a:cubicBezTo>
                  <a:pt x="882650" y="1419703"/>
                  <a:pt x="946509" y="1397337"/>
                  <a:pt x="946509" y="1397337"/>
                </a:cubicBezTo>
                <a:cubicBezTo>
                  <a:pt x="962551" y="1386642"/>
                  <a:pt x="977390" y="1373875"/>
                  <a:pt x="994635" y="1365253"/>
                </a:cubicBezTo>
                <a:cubicBezTo>
                  <a:pt x="1009760" y="1357691"/>
                  <a:pt x="1028261" y="1357911"/>
                  <a:pt x="1042761" y="1349211"/>
                </a:cubicBezTo>
                <a:cubicBezTo>
                  <a:pt x="1055731" y="1341429"/>
                  <a:pt x="1061876" y="1324908"/>
                  <a:pt x="1074846" y="1317126"/>
                </a:cubicBezTo>
                <a:cubicBezTo>
                  <a:pt x="1089346" y="1308426"/>
                  <a:pt x="1107847" y="1308646"/>
                  <a:pt x="1122972" y="1301084"/>
                </a:cubicBezTo>
                <a:cubicBezTo>
                  <a:pt x="1247361" y="1238889"/>
                  <a:pt x="1098259" y="1293279"/>
                  <a:pt x="1219225" y="1252958"/>
                </a:cubicBezTo>
                <a:cubicBezTo>
                  <a:pt x="1304782" y="1124623"/>
                  <a:pt x="1192489" y="1279695"/>
                  <a:pt x="1299435" y="1172747"/>
                </a:cubicBezTo>
                <a:cubicBezTo>
                  <a:pt x="1406375" y="1065805"/>
                  <a:pt x="1251314" y="1178090"/>
                  <a:pt x="1379646" y="1092537"/>
                </a:cubicBezTo>
                <a:cubicBezTo>
                  <a:pt x="1384993" y="1076495"/>
                  <a:pt x="1386988" y="1058911"/>
                  <a:pt x="1395688" y="1044411"/>
                </a:cubicBezTo>
                <a:cubicBezTo>
                  <a:pt x="1403470" y="1031442"/>
                  <a:pt x="1421008" y="1025854"/>
                  <a:pt x="1427772" y="1012326"/>
                </a:cubicBezTo>
                <a:cubicBezTo>
                  <a:pt x="1442896" y="982077"/>
                  <a:pt x="1449161" y="948158"/>
                  <a:pt x="1459856" y="916074"/>
                </a:cubicBezTo>
                <a:lnTo>
                  <a:pt x="1475898" y="867947"/>
                </a:lnTo>
                <a:cubicBezTo>
                  <a:pt x="1470551" y="787737"/>
                  <a:pt x="1471225" y="706896"/>
                  <a:pt x="1459856" y="627316"/>
                </a:cubicBezTo>
                <a:cubicBezTo>
                  <a:pt x="1455073" y="593836"/>
                  <a:pt x="1451686" y="554977"/>
                  <a:pt x="1427772" y="531063"/>
                </a:cubicBezTo>
                <a:cubicBezTo>
                  <a:pt x="1313459" y="416750"/>
                  <a:pt x="1436893" y="546476"/>
                  <a:pt x="1347561" y="434811"/>
                </a:cubicBezTo>
                <a:cubicBezTo>
                  <a:pt x="1338113" y="423001"/>
                  <a:pt x="1324925" y="414537"/>
                  <a:pt x="1315477" y="402726"/>
                </a:cubicBezTo>
                <a:cubicBezTo>
                  <a:pt x="1303433" y="387671"/>
                  <a:pt x="1296089" y="369110"/>
                  <a:pt x="1283393" y="354600"/>
                </a:cubicBezTo>
                <a:cubicBezTo>
                  <a:pt x="1258494" y="326144"/>
                  <a:pt x="1229919" y="301126"/>
                  <a:pt x="1203182" y="274389"/>
                </a:cubicBezTo>
                <a:cubicBezTo>
                  <a:pt x="1187140" y="258347"/>
                  <a:pt x="1173933" y="238847"/>
                  <a:pt x="1155056" y="226263"/>
                </a:cubicBezTo>
                <a:lnTo>
                  <a:pt x="1058803" y="162095"/>
                </a:lnTo>
                <a:cubicBezTo>
                  <a:pt x="1042761" y="151400"/>
                  <a:pt x="1028968" y="136108"/>
                  <a:pt x="1010677" y="130011"/>
                </a:cubicBezTo>
                <a:cubicBezTo>
                  <a:pt x="994635" y="124663"/>
                  <a:pt x="977676" y="121530"/>
                  <a:pt x="962551" y="113968"/>
                </a:cubicBezTo>
                <a:cubicBezTo>
                  <a:pt x="945306" y="105346"/>
                  <a:pt x="931670" y="90506"/>
                  <a:pt x="914425" y="81884"/>
                </a:cubicBezTo>
                <a:cubicBezTo>
                  <a:pt x="899300" y="74322"/>
                  <a:pt x="882775" y="69644"/>
                  <a:pt x="866298" y="65842"/>
                </a:cubicBezTo>
                <a:cubicBezTo>
                  <a:pt x="813162" y="53580"/>
                  <a:pt x="757611" y="51003"/>
                  <a:pt x="705877" y="33758"/>
                </a:cubicBezTo>
                <a:cubicBezTo>
                  <a:pt x="662754" y="19384"/>
                  <a:pt x="624554" y="4440"/>
                  <a:pt x="577540" y="1674"/>
                </a:cubicBezTo>
                <a:cubicBezTo>
                  <a:pt x="513482" y="-2094"/>
                  <a:pt x="417119" y="1674"/>
                  <a:pt x="385035" y="167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EF30EF-8FB9-A34C-922E-DDAE0C697508}"/>
              </a:ext>
            </a:extLst>
          </p:cNvPr>
          <p:cNvSpPr txBox="1">
            <a:spLocks/>
          </p:cNvSpPr>
          <p:nvPr/>
        </p:nvSpPr>
        <p:spPr>
          <a:xfrm>
            <a:off x="4087824" y="4768624"/>
            <a:ext cx="2871537" cy="572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Algorithm’s cost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1F0D13-F9E9-244B-8421-4DAC45281496}"/>
              </a:ext>
            </a:extLst>
          </p:cNvPr>
          <p:cNvSpPr/>
          <p:nvPr/>
        </p:nvSpPr>
        <p:spPr>
          <a:xfrm>
            <a:off x="7216035" y="3026490"/>
            <a:ext cx="1877128" cy="1588168"/>
          </a:xfrm>
          <a:custGeom>
            <a:avLst/>
            <a:gdLst>
              <a:gd name="connsiteX0" fmla="*/ 930442 w 1877128"/>
              <a:gd name="connsiteY0" fmla="*/ 0 h 1588168"/>
              <a:gd name="connsiteX1" fmla="*/ 930442 w 1877128"/>
              <a:gd name="connsiteY1" fmla="*/ 0 h 1588168"/>
              <a:gd name="connsiteX2" fmla="*/ 593558 w 1877128"/>
              <a:gd name="connsiteY2" fmla="*/ 32084 h 1588168"/>
              <a:gd name="connsiteX3" fmla="*/ 449179 w 1877128"/>
              <a:gd name="connsiteY3" fmla="*/ 80210 h 1588168"/>
              <a:gd name="connsiteX4" fmla="*/ 401053 w 1877128"/>
              <a:gd name="connsiteY4" fmla="*/ 96252 h 1588168"/>
              <a:gd name="connsiteX5" fmla="*/ 368968 w 1877128"/>
              <a:gd name="connsiteY5" fmla="*/ 128337 h 1588168"/>
              <a:gd name="connsiteX6" fmla="*/ 272716 w 1877128"/>
              <a:gd name="connsiteY6" fmla="*/ 192505 h 1588168"/>
              <a:gd name="connsiteX7" fmla="*/ 208547 w 1877128"/>
              <a:gd name="connsiteY7" fmla="*/ 288758 h 1588168"/>
              <a:gd name="connsiteX8" fmla="*/ 160421 w 1877128"/>
              <a:gd name="connsiteY8" fmla="*/ 385010 h 1588168"/>
              <a:gd name="connsiteX9" fmla="*/ 144379 w 1877128"/>
              <a:gd name="connsiteY9" fmla="*/ 433137 h 1588168"/>
              <a:gd name="connsiteX10" fmla="*/ 80210 w 1877128"/>
              <a:gd name="connsiteY10" fmla="*/ 513347 h 1588168"/>
              <a:gd name="connsiteX11" fmla="*/ 32084 w 1877128"/>
              <a:gd name="connsiteY11" fmla="*/ 657726 h 1588168"/>
              <a:gd name="connsiteX12" fmla="*/ 16042 w 1877128"/>
              <a:gd name="connsiteY12" fmla="*/ 705852 h 1588168"/>
              <a:gd name="connsiteX13" fmla="*/ 0 w 1877128"/>
              <a:gd name="connsiteY13" fmla="*/ 753979 h 1588168"/>
              <a:gd name="connsiteX14" fmla="*/ 16042 w 1877128"/>
              <a:gd name="connsiteY14" fmla="*/ 1074821 h 1588168"/>
              <a:gd name="connsiteX15" fmla="*/ 48126 w 1877128"/>
              <a:gd name="connsiteY15" fmla="*/ 1171073 h 1588168"/>
              <a:gd name="connsiteX16" fmla="*/ 80210 w 1877128"/>
              <a:gd name="connsiteY16" fmla="*/ 1203158 h 1588168"/>
              <a:gd name="connsiteX17" fmla="*/ 112295 w 1877128"/>
              <a:gd name="connsiteY17" fmla="*/ 1251284 h 1588168"/>
              <a:gd name="connsiteX18" fmla="*/ 160421 w 1877128"/>
              <a:gd name="connsiteY18" fmla="*/ 1283368 h 1588168"/>
              <a:gd name="connsiteX19" fmla="*/ 192505 w 1877128"/>
              <a:gd name="connsiteY19" fmla="*/ 1331494 h 1588168"/>
              <a:gd name="connsiteX20" fmla="*/ 320842 w 1877128"/>
              <a:gd name="connsiteY20" fmla="*/ 1427747 h 1588168"/>
              <a:gd name="connsiteX21" fmla="*/ 368968 w 1877128"/>
              <a:gd name="connsiteY21" fmla="*/ 1459831 h 1588168"/>
              <a:gd name="connsiteX22" fmla="*/ 561474 w 1877128"/>
              <a:gd name="connsiteY22" fmla="*/ 1524000 h 1588168"/>
              <a:gd name="connsiteX23" fmla="*/ 705853 w 1877128"/>
              <a:gd name="connsiteY23" fmla="*/ 1572126 h 1588168"/>
              <a:gd name="connsiteX24" fmla="*/ 753979 w 1877128"/>
              <a:gd name="connsiteY24" fmla="*/ 1588168 h 1588168"/>
              <a:gd name="connsiteX25" fmla="*/ 898358 w 1877128"/>
              <a:gd name="connsiteY25" fmla="*/ 1572126 h 1588168"/>
              <a:gd name="connsiteX26" fmla="*/ 994610 w 1877128"/>
              <a:gd name="connsiteY26" fmla="*/ 1524000 h 1588168"/>
              <a:gd name="connsiteX27" fmla="*/ 1090863 w 1877128"/>
              <a:gd name="connsiteY27" fmla="*/ 1491915 h 1588168"/>
              <a:gd name="connsiteX28" fmla="*/ 1187116 w 1877128"/>
              <a:gd name="connsiteY28" fmla="*/ 1459831 h 1588168"/>
              <a:gd name="connsiteX29" fmla="*/ 1251284 w 1877128"/>
              <a:gd name="connsiteY29" fmla="*/ 1443789 h 1588168"/>
              <a:gd name="connsiteX30" fmla="*/ 1347537 w 1877128"/>
              <a:gd name="connsiteY30" fmla="*/ 1411705 h 1588168"/>
              <a:gd name="connsiteX31" fmla="*/ 1443789 w 1877128"/>
              <a:gd name="connsiteY31" fmla="*/ 1379621 h 1588168"/>
              <a:gd name="connsiteX32" fmla="*/ 1491916 w 1877128"/>
              <a:gd name="connsiteY32" fmla="*/ 1363579 h 1588168"/>
              <a:gd name="connsiteX33" fmla="*/ 1556084 w 1877128"/>
              <a:gd name="connsiteY33" fmla="*/ 1347537 h 1588168"/>
              <a:gd name="connsiteX34" fmla="*/ 1604210 w 1877128"/>
              <a:gd name="connsiteY34" fmla="*/ 1315452 h 1588168"/>
              <a:gd name="connsiteX35" fmla="*/ 1652337 w 1877128"/>
              <a:gd name="connsiteY35" fmla="*/ 1299410 h 1588168"/>
              <a:gd name="connsiteX36" fmla="*/ 1684421 w 1877128"/>
              <a:gd name="connsiteY36" fmla="*/ 1251284 h 1588168"/>
              <a:gd name="connsiteX37" fmla="*/ 1732547 w 1877128"/>
              <a:gd name="connsiteY37" fmla="*/ 1219200 h 1588168"/>
              <a:gd name="connsiteX38" fmla="*/ 1764631 w 1877128"/>
              <a:gd name="connsiteY38" fmla="*/ 1171073 h 1588168"/>
              <a:gd name="connsiteX39" fmla="*/ 1796716 w 1877128"/>
              <a:gd name="connsiteY39" fmla="*/ 1138989 h 1588168"/>
              <a:gd name="connsiteX40" fmla="*/ 1860884 w 1877128"/>
              <a:gd name="connsiteY40" fmla="*/ 1042737 h 1588168"/>
              <a:gd name="connsiteX41" fmla="*/ 1876926 w 1877128"/>
              <a:gd name="connsiteY41" fmla="*/ 994610 h 1588168"/>
              <a:gd name="connsiteX42" fmla="*/ 1828800 w 1877128"/>
              <a:gd name="connsiteY42" fmla="*/ 625642 h 1588168"/>
              <a:gd name="connsiteX43" fmla="*/ 1812758 w 1877128"/>
              <a:gd name="connsiteY43" fmla="*/ 577515 h 1588168"/>
              <a:gd name="connsiteX44" fmla="*/ 1780674 w 1877128"/>
              <a:gd name="connsiteY44" fmla="*/ 529389 h 1588168"/>
              <a:gd name="connsiteX45" fmla="*/ 1732547 w 1877128"/>
              <a:gd name="connsiteY45" fmla="*/ 433137 h 1588168"/>
              <a:gd name="connsiteX46" fmla="*/ 1652337 w 1877128"/>
              <a:gd name="connsiteY46" fmla="*/ 352926 h 1588168"/>
              <a:gd name="connsiteX47" fmla="*/ 1556084 w 1877128"/>
              <a:gd name="connsiteY47" fmla="*/ 288758 h 1588168"/>
              <a:gd name="connsiteX48" fmla="*/ 1475874 w 1877128"/>
              <a:gd name="connsiteY48" fmla="*/ 224589 h 1588168"/>
              <a:gd name="connsiteX49" fmla="*/ 1443789 w 1877128"/>
              <a:gd name="connsiteY49" fmla="*/ 192505 h 1588168"/>
              <a:gd name="connsiteX50" fmla="*/ 1395663 w 1877128"/>
              <a:gd name="connsiteY50" fmla="*/ 176463 h 1588168"/>
              <a:gd name="connsiteX51" fmla="*/ 1347537 w 1877128"/>
              <a:gd name="connsiteY51" fmla="*/ 144379 h 1588168"/>
              <a:gd name="connsiteX52" fmla="*/ 1203158 w 1877128"/>
              <a:gd name="connsiteY52" fmla="*/ 112294 h 1588168"/>
              <a:gd name="connsiteX53" fmla="*/ 1155031 w 1877128"/>
              <a:gd name="connsiteY53" fmla="*/ 96252 h 1588168"/>
              <a:gd name="connsiteX54" fmla="*/ 1090863 w 1877128"/>
              <a:gd name="connsiteY54" fmla="*/ 80210 h 1588168"/>
              <a:gd name="connsiteX55" fmla="*/ 1042737 w 1877128"/>
              <a:gd name="connsiteY55" fmla="*/ 64168 h 1588168"/>
              <a:gd name="connsiteX56" fmla="*/ 978568 w 1877128"/>
              <a:gd name="connsiteY56" fmla="*/ 48126 h 1588168"/>
              <a:gd name="connsiteX57" fmla="*/ 930442 w 1877128"/>
              <a:gd name="connsiteY57" fmla="*/ 0 h 158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877128" h="1588168">
                <a:moveTo>
                  <a:pt x="930442" y="0"/>
                </a:moveTo>
                <a:lnTo>
                  <a:pt x="930442" y="0"/>
                </a:lnTo>
                <a:cubicBezTo>
                  <a:pt x="818147" y="10695"/>
                  <a:pt x="700572" y="-3587"/>
                  <a:pt x="593558" y="32084"/>
                </a:cubicBezTo>
                <a:lnTo>
                  <a:pt x="449179" y="80210"/>
                </a:lnTo>
                <a:lnTo>
                  <a:pt x="401053" y="96252"/>
                </a:lnTo>
                <a:cubicBezTo>
                  <a:pt x="390358" y="106947"/>
                  <a:pt x="381068" y="119262"/>
                  <a:pt x="368968" y="128337"/>
                </a:cubicBezTo>
                <a:cubicBezTo>
                  <a:pt x="338120" y="151473"/>
                  <a:pt x="272716" y="192505"/>
                  <a:pt x="272716" y="192505"/>
                </a:cubicBezTo>
                <a:cubicBezTo>
                  <a:pt x="251326" y="224589"/>
                  <a:pt x="220741" y="252176"/>
                  <a:pt x="208547" y="288758"/>
                </a:cubicBezTo>
                <a:cubicBezTo>
                  <a:pt x="186408" y="355175"/>
                  <a:pt x="201885" y="322814"/>
                  <a:pt x="160421" y="385010"/>
                </a:cubicBezTo>
                <a:cubicBezTo>
                  <a:pt x="155074" y="401052"/>
                  <a:pt x="151941" y="418012"/>
                  <a:pt x="144379" y="433137"/>
                </a:cubicBezTo>
                <a:cubicBezTo>
                  <a:pt x="124142" y="473612"/>
                  <a:pt x="110053" y="483505"/>
                  <a:pt x="80210" y="513347"/>
                </a:cubicBezTo>
                <a:lnTo>
                  <a:pt x="32084" y="657726"/>
                </a:lnTo>
                <a:lnTo>
                  <a:pt x="16042" y="705852"/>
                </a:lnTo>
                <a:lnTo>
                  <a:pt x="0" y="753979"/>
                </a:lnTo>
                <a:cubicBezTo>
                  <a:pt x="5347" y="860926"/>
                  <a:pt x="3768" y="968446"/>
                  <a:pt x="16042" y="1074821"/>
                </a:cubicBezTo>
                <a:cubicBezTo>
                  <a:pt x="19919" y="1108418"/>
                  <a:pt x="24212" y="1147159"/>
                  <a:pt x="48126" y="1171073"/>
                </a:cubicBezTo>
                <a:cubicBezTo>
                  <a:pt x="58821" y="1181768"/>
                  <a:pt x="70762" y="1191348"/>
                  <a:pt x="80210" y="1203158"/>
                </a:cubicBezTo>
                <a:cubicBezTo>
                  <a:pt x="92254" y="1218213"/>
                  <a:pt x="98662" y="1237651"/>
                  <a:pt x="112295" y="1251284"/>
                </a:cubicBezTo>
                <a:cubicBezTo>
                  <a:pt x="125928" y="1264917"/>
                  <a:pt x="144379" y="1272673"/>
                  <a:pt x="160421" y="1283368"/>
                </a:cubicBezTo>
                <a:cubicBezTo>
                  <a:pt x="171116" y="1299410"/>
                  <a:pt x="180461" y="1316439"/>
                  <a:pt x="192505" y="1331494"/>
                </a:cubicBezTo>
                <a:cubicBezTo>
                  <a:pt x="226422" y="1373891"/>
                  <a:pt x="276846" y="1398416"/>
                  <a:pt x="320842" y="1427747"/>
                </a:cubicBezTo>
                <a:cubicBezTo>
                  <a:pt x="336884" y="1438442"/>
                  <a:pt x="350677" y="1453734"/>
                  <a:pt x="368968" y="1459831"/>
                </a:cubicBezTo>
                <a:lnTo>
                  <a:pt x="561474" y="1524000"/>
                </a:lnTo>
                <a:lnTo>
                  <a:pt x="705853" y="1572126"/>
                </a:lnTo>
                <a:lnTo>
                  <a:pt x="753979" y="1588168"/>
                </a:lnTo>
                <a:cubicBezTo>
                  <a:pt x="802105" y="1582821"/>
                  <a:pt x="850594" y="1580087"/>
                  <a:pt x="898358" y="1572126"/>
                </a:cubicBezTo>
                <a:cubicBezTo>
                  <a:pt x="968563" y="1560425"/>
                  <a:pt x="928095" y="1553563"/>
                  <a:pt x="994610" y="1524000"/>
                </a:cubicBezTo>
                <a:cubicBezTo>
                  <a:pt x="1025515" y="1510264"/>
                  <a:pt x="1058779" y="1502610"/>
                  <a:pt x="1090863" y="1491915"/>
                </a:cubicBezTo>
                <a:lnTo>
                  <a:pt x="1187116" y="1459831"/>
                </a:lnTo>
                <a:cubicBezTo>
                  <a:pt x="1208505" y="1454484"/>
                  <a:pt x="1230166" y="1450124"/>
                  <a:pt x="1251284" y="1443789"/>
                </a:cubicBezTo>
                <a:cubicBezTo>
                  <a:pt x="1283678" y="1434071"/>
                  <a:pt x="1315453" y="1422400"/>
                  <a:pt x="1347537" y="1411705"/>
                </a:cubicBezTo>
                <a:lnTo>
                  <a:pt x="1443789" y="1379621"/>
                </a:lnTo>
                <a:cubicBezTo>
                  <a:pt x="1459831" y="1374274"/>
                  <a:pt x="1475511" y="1367680"/>
                  <a:pt x="1491916" y="1363579"/>
                </a:cubicBezTo>
                <a:lnTo>
                  <a:pt x="1556084" y="1347537"/>
                </a:lnTo>
                <a:cubicBezTo>
                  <a:pt x="1572126" y="1336842"/>
                  <a:pt x="1586965" y="1324074"/>
                  <a:pt x="1604210" y="1315452"/>
                </a:cubicBezTo>
                <a:cubicBezTo>
                  <a:pt x="1619335" y="1307890"/>
                  <a:pt x="1639132" y="1309974"/>
                  <a:pt x="1652337" y="1299410"/>
                </a:cubicBezTo>
                <a:cubicBezTo>
                  <a:pt x="1667392" y="1287366"/>
                  <a:pt x="1670788" y="1264917"/>
                  <a:pt x="1684421" y="1251284"/>
                </a:cubicBezTo>
                <a:cubicBezTo>
                  <a:pt x="1698054" y="1237651"/>
                  <a:pt x="1716505" y="1229895"/>
                  <a:pt x="1732547" y="1219200"/>
                </a:cubicBezTo>
                <a:cubicBezTo>
                  <a:pt x="1743242" y="1203158"/>
                  <a:pt x="1752587" y="1186128"/>
                  <a:pt x="1764631" y="1171073"/>
                </a:cubicBezTo>
                <a:cubicBezTo>
                  <a:pt x="1774079" y="1159263"/>
                  <a:pt x="1788934" y="1151958"/>
                  <a:pt x="1796716" y="1138989"/>
                </a:cubicBezTo>
                <a:cubicBezTo>
                  <a:pt x="1866368" y="1022904"/>
                  <a:pt x="1738501" y="1165120"/>
                  <a:pt x="1860884" y="1042737"/>
                </a:cubicBezTo>
                <a:cubicBezTo>
                  <a:pt x="1866231" y="1026695"/>
                  <a:pt x="1876926" y="1011520"/>
                  <a:pt x="1876926" y="994610"/>
                </a:cubicBezTo>
                <a:cubicBezTo>
                  <a:pt x="1876926" y="742214"/>
                  <a:pt x="1882985" y="788198"/>
                  <a:pt x="1828800" y="625642"/>
                </a:cubicBezTo>
                <a:cubicBezTo>
                  <a:pt x="1823453" y="609600"/>
                  <a:pt x="1822138" y="591585"/>
                  <a:pt x="1812758" y="577515"/>
                </a:cubicBezTo>
                <a:cubicBezTo>
                  <a:pt x="1802063" y="561473"/>
                  <a:pt x="1789296" y="546634"/>
                  <a:pt x="1780674" y="529389"/>
                </a:cubicBezTo>
                <a:cubicBezTo>
                  <a:pt x="1747859" y="463760"/>
                  <a:pt x="1786182" y="494435"/>
                  <a:pt x="1732547" y="433137"/>
                </a:cubicBezTo>
                <a:cubicBezTo>
                  <a:pt x="1707648" y="404681"/>
                  <a:pt x="1683798" y="373900"/>
                  <a:pt x="1652337" y="352926"/>
                </a:cubicBezTo>
                <a:cubicBezTo>
                  <a:pt x="1620253" y="331537"/>
                  <a:pt x="1583350" y="316025"/>
                  <a:pt x="1556084" y="288758"/>
                </a:cubicBezTo>
                <a:cubicBezTo>
                  <a:pt x="1478625" y="211297"/>
                  <a:pt x="1577047" y="305526"/>
                  <a:pt x="1475874" y="224589"/>
                </a:cubicBezTo>
                <a:cubicBezTo>
                  <a:pt x="1464063" y="215141"/>
                  <a:pt x="1456758" y="200287"/>
                  <a:pt x="1443789" y="192505"/>
                </a:cubicBezTo>
                <a:cubicBezTo>
                  <a:pt x="1429289" y="183805"/>
                  <a:pt x="1410788" y="184025"/>
                  <a:pt x="1395663" y="176463"/>
                </a:cubicBezTo>
                <a:cubicBezTo>
                  <a:pt x="1378418" y="167841"/>
                  <a:pt x="1365258" y="151974"/>
                  <a:pt x="1347537" y="144379"/>
                </a:cubicBezTo>
                <a:cubicBezTo>
                  <a:pt x="1324488" y="134501"/>
                  <a:pt x="1221422" y="116860"/>
                  <a:pt x="1203158" y="112294"/>
                </a:cubicBezTo>
                <a:cubicBezTo>
                  <a:pt x="1186753" y="108193"/>
                  <a:pt x="1171290" y="100898"/>
                  <a:pt x="1155031" y="96252"/>
                </a:cubicBezTo>
                <a:cubicBezTo>
                  <a:pt x="1133832" y="90195"/>
                  <a:pt x="1112062" y="86267"/>
                  <a:pt x="1090863" y="80210"/>
                </a:cubicBezTo>
                <a:cubicBezTo>
                  <a:pt x="1074604" y="75565"/>
                  <a:pt x="1058996" y="68813"/>
                  <a:pt x="1042737" y="64168"/>
                </a:cubicBezTo>
                <a:cubicBezTo>
                  <a:pt x="1021537" y="58111"/>
                  <a:pt x="999768" y="54183"/>
                  <a:pt x="978568" y="48126"/>
                </a:cubicBezTo>
                <a:cubicBezTo>
                  <a:pt x="962309" y="43481"/>
                  <a:pt x="938463" y="8021"/>
                  <a:pt x="930442" y="0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166E772-CDF9-034D-982A-C9837316EDC1}"/>
              </a:ext>
            </a:extLst>
          </p:cNvPr>
          <p:cNvSpPr txBox="1">
            <a:spLocks/>
          </p:cNvSpPr>
          <p:nvPr/>
        </p:nvSpPr>
        <p:spPr>
          <a:xfrm>
            <a:off x="6959361" y="4880919"/>
            <a:ext cx="3256548" cy="572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 of best expert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6338F7-A015-3145-9C80-303F2AD0F573}"/>
              </a:ext>
            </a:extLst>
          </p:cNvPr>
          <p:cNvSpPr txBox="1">
            <a:spLocks/>
          </p:cNvSpPr>
          <p:nvPr/>
        </p:nvSpPr>
        <p:spPr>
          <a:xfrm>
            <a:off x="838198" y="5529884"/>
            <a:ext cx="11021291" cy="92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Note.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There is no randomness in the problem.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7306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911"/>
    </mc:Choice>
    <mc:Fallback>
      <p:transition spd="slow" advTm="9891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C6CADBE-7ACA-864F-9638-DBED794698DC}"/>
              </a:ext>
            </a:extLst>
          </p:cNvPr>
          <p:cNvSpPr/>
          <p:nvPr/>
        </p:nvSpPr>
        <p:spPr>
          <a:xfrm>
            <a:off x="2203201" y="1901548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662CC-49DC-EF4D-B82A-A709F65FC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1073" y="398725"/>
                <a:ext cx="7288099" cy="115991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Reg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662CC-49DC-EF4D-B82A-A709F65FC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1073" y="398725"/>
                <a:ext cx="7288099" cy="1159916"/>
              </a:xfrm>
              <a:blipFill>
                <a:blip r:embed="rId4"/>
                <a:stretch>
                  <a:fillRect t="-111828" b="-16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F9F587-44CE-EC4A-838E-67E34F26E0D9}"/>
                  </a:ext>
                </a:extLst>
              </p:cNvPr>
              <p:cNvSpPr txBox="1"/>
              <p:nvPr/>
            </p:nvSpPr>
            <p:spPr>
              <a:xfrm>
                <a:off x="2567794" y="1689328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F9F587-44CE-EC4A-838E-67E34F26E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94" y="1689328"/>
                <a:ext cx="9530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6EC1BE-0612-E146-BD56-A5A80F9ACB39}"/>
                  </a:ext>
                </a:extLst>
              </p:cNvPr>
              <p:cNvSpPr/>
              <p:nvPr/>
            </p:nvSpPr>
            <p:spPr>
              <a:xfrm>
                <a:off x="2454210" y="2055975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6EC1BE-0612-E146-BD56-A5A80F9AC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210" y="2055975"/>
                <a:ext cx="578941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D49AF9B-BD04-B844-8638-C829F459086F}"/>
              </a:ext>
            </a:extLst>
          </p:cNvPr>
          <p:cNvSpPr txBox="1"/>
          <p:nvPr/>
        </p:nvSpPr>
        <p:spPr>
          <a:xfrm>
            <a:off x="2552407" y="3762617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6F4907-A766-1945-8C8E-AC11478BAB34}"/>
                  </a:ext>
                </a:extLst>
              </p:cNvPr>
              <p:cNvSpPr txBox="1"/>
              <p:nvPr/>
            </p:nvSpPr>
            <p:spPr>
              <a:xfrm>
                <a:off x="3208051" y="2683153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6F4907-A766-1945-8C8E-AC11478BA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051" y="2683153"/>
                <a:ext cx="253274" cy="369332"/>
              </a:xfrm>
              <a:prstGeom prst="rect">
                <a:avLst/>
              </a:prstGeom>
              <a:blipFill>
                <a:blip r:embed="rId7"/>
                <a:stretch>
                  <a:fillRect l="-23810" r="-1904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F8D831-459B-C949-A356-66096E1DA66D}"/>
                  </a:ext>
                </a:extLst>
              </p:cNvPr>
              <p:cNvSpPr/>
              <p:nvPr/>
            </p:nvSpPr>
            <p:spPr>
              <a:xfrm>
                <a:off x="3082038" y="2066312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F8D831-459B-C949-A356-66096E1DA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038" y="2066312"/>
                <a:ext cx="556499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E3B46-6543-FD4F-A2FB-642BB47A8B22}"/>
                  </a:ext>
                </a:extLst>
              </p:cNvPr>
              <p:cNvSpPr txBox="1"/>
              <p:nvPr/>
            </p:nvSpPr>
            <p:spPr>
              <a:xfrm>
                <a:off x="3204785" y="3762617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E3B46-6543-FD4F-A2FB-642BB47A8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785" y="3762617"/>
                <a:ext cx="253274" cy="369332"/>
              </a:xfrm>
              <a:prstGeom prst="rect">
                <a:avLst/>
              </a:prstGeom>
              <a:blipFill>
                <a:blip r:embed="rId9"/>
                <a:stretch>
                  <a:fillRect l="-30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D57ADED-BBAC-9642-B2C1-C9DE3BDA8284}"/>
              </a:ext>
            </a:extLst>
          </p:cNvPr>
          <p:cNvSpPr/>
          <p:nvPr/>
        </p:nvSpPr>
        <p:spPr>
          <a:xfrm>
            <a:off x="665483" y="5821259"/>
            <a:ext cx="1002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Regret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7828BA-63FA-394A-BF0A-96A9D9B6A03C}"/>
              </a:ext>
            </a:extLst>
          </p:cNvPr>
          <p:cNvSpPr/>
          <p:nvPr/>
        </p:nvSpPr>
        <p:spPr>
          <a:xfrm>
            <a:off x="2738591" y="5822937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3EFB4-DD11-D443-B448-219655EF795A}"/>
              </a:ext>
            </a:extLst>
          </p:cNvPr>
          <p:cNvSpPr txBox="1"/>
          <p:nvPr/>
        </p:nvSpPr>
        <p:spPr>
          <a:xfrm>
            <a:off x="2547312" y="2684184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1A5ED9-297C-CB46-B5F4-FCD5EDCE053B}"/>
              </a:ext>
            </a:extLst>
          </p:cNvPr>
          <p:cNvSpPr/>
          <p:nvPr/>
        </p:nvSpPr>
        <p:spPr>
          <a:xfrm>
            <a:off x="504556" y="4732757"/>
            <a:ext cx="1424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Algorithm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B5F327-051B-0F47-BAF5-E5FB8A3076B1}"/>
              </a:ext>
            </a:extLst>
          </p:cNvPr>
          <p:cNvSpPr/>
          <p:nvPr/>
        </p:nvSpPr>
        <p:spPr>
          <a:xfrm>
            <a:off x="415460" y="5277847"/>
            <a:ext cx="1603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Best Expert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0F3242-4EB1-8847-91B9-13C276A78C6A}"/>
              </a:ext>
            </a:extLst>
          </p:cNvPr>
          <p:cNvSpPr/>
          <p:nvPr/>
        </p:nvSpPr>
        <p:spPr>
          <a:xfrm>
            <a:off x="2738590" y="4739747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D80B4-BB1B-6B4F-AC87-E5D407EF966A}"/>
              </a:ext>
            </a:extLst>
          </p:cNvPr>
          <p:cNvSpPr/>
          <p:nvPr/>
        </p:nvSpPr>
        <p:spPr>
          <a:xfrm>
            <a:off x="2738589" y="5254783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6671911-AA24-724F-8030-95AD234C8506}"/>
              </a:ext>
            </a:extLst>
          </p:cNvPr>
          <p:cNvSpPr/>
          <p:nvPr/>
        </p:nvSpPr>
        <p:spPr>
          <a:xfrm>
            <a:off x="4047175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F3AC4-10B6-8147-9C9D-6B52DC46960B}"/>
                  </a:ext>
                </a:extLst>
              </p:cNvPr>
              <p:cNvSpPr txBox="1"/>
              <p:nvPr/>
            </p:nvSpPr>
            <p:spPr>
              <a:xfrm>
                <a:off x="4411768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F3AC4-10B6-8147-9C9D-6B52DC46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68" y="1687650"/>
                <a:ext cx="95301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0F16F4-25CC-7A4D-83DC-96BD2A508EA9}"/>
                  </a:ext>
                </a:extLst>
              </p:cNvPr>
              <p:cNvSpPr/>
              <p:nvPr/>
            </p:nvSpPr>
            <p:spPr>
              <a:xfrm>
                <a:off x="4298184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0F16F4-25CC-7A4D-83DC-96BD2A508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184" y="2054297"/>
                <a:ext cx="578941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5C94A46-4DC7-CC4D-B856-4A13B46EBD1A}"/>
              </a:ext>
            </a:extLst>
          </p:cNvPr>
          <p:cNvSpPr txBox="1"/>
          <p:nvPr/>
        </p:nvSpPr>
        <p:spPr>
          <a:xfrm>
            <a:off x="4396381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829225-6D42-8644-AD5E-4F6992B584EF}"/>
                  </a:ext>
                </a:extLst>
              </p:cNvPr>
              <p:cNvSpPr txBox="1"/>
              <p:nvPr/>
            </p:nvSpPr>
            <p:spPr>
              <a:xfrm>
                <a:off x="5052025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829225-6D42-8644-AD5E-4F6992B58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025" y="2681475"/>
                <a:ext cx="253274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DC10561-18FF-B74D-9339-D89A24D22007}"/>
                  </a:ext>
                </a:extLst>
              </p:cNvPr>
              <p:cNvSpPr/>
              <p:nvPr/>
            </p:nvSpPr>
            <p:spPr>
              <a:xfrm>
                <a:off x="4926012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DC10561-18FF-B74D-9339-D89A24D2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012" y="2064634"/>
                <a:ext cx="556499" cy="461665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9FBA5F-AA74-6546-B9D4-0C3A71B52B66}"/>
                  </a:ext>
                </a:extLst>
              </p:cNvPr>
              <p:cNvSpPr txBox="1"/>
              <p:nvPr/>
            </p:nvSpPr>
            <p:spPr>
              <a:xfrm>
                <a:off x="5048759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9FBA5F-AA74-6546-B9D4-0C3A71B52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759" y="3760939"/>
                <a:ext cx="253274" cy="369332"/>
              </a:xfrm>
              <a:prstGeom prst="rect">
                <a:avLst/>
              </a:prstGeom>
              <a:blipFill>
                <a:blip r:embed="rId14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9EFB533-826A-774F-9401-666B1CD9A603}"/>
              </a:ext>
            </a:extLst>
          </p:cNvPr>
          <p:cNvSpPr/>
          <p:nvPr/>
        </p:nvSpPr>
        <p:spPr>
          <a:xfrm>
            <a:off x="4582565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81DFAF-1BF4-1B44-B508-6FEAC2A384BF}"/>
              </a:ext>
            </a:extLst>
          </p:cNvPr>
          <p:cNvSpPr txBox="1"/>
          <p:nvPr/>
        </p:nvSpPr>
        <p:spPr>
          <a:xfrm>
            <a:off x="4391286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F74786-BAA2-224B-9F30-8889FAAB9A5F}"/>
              </a:ext>
            </a:extLst>
          </p:cNvPr>
          <p:cNvSpPr/>
          <p:nvPr/>
        </p:nvSpPr>
        <p:spPr>
          <a:xfrm>
            <a:off x="4582564" y="473806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929D11-16E2-5145-B5D9-6A3ECB7C6E19}"/>
              </a:ext>
            </a:extLst>
          </p:cNvPr>
          <p:cNvSpPr/>
          <p:nvPr/>
        </p:nvSpPr>
        <p:spPr>
          <a:xfrm>
            <a:off x="4582563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F50D358-26C4-6043-8787-36CC78C6A4D7}"/>
              </a:ext>
            </a:extLst>
          </p:cNvPr>
          <p:cNvSpPr/>
          <p:nvPr/>
        </p:nvSpPr>
        <p:spPr>
          <a:xfrm>
            <a:off x="5891149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49B6DA-BBC3-0C4B-A7FC-6E8F625D9DC2}"/>
                  </a:ext>
                </a:extLst>
              </p:cNvPr>
              <p:cNvSpPr txBox="1"/>
              <p:nvPr/>
            </p:nvSpPr>
            <p:spPr>
              <a:xfrm>
                <a:off x="6255742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49B6DA-BBC3-0C4B-A7FC-6E8F625D9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742" y="1687650"/>
                <a:ext cx="953018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F09D37-B199-4844-80A8-3C60BBCA4D3E}"/>
                  </a:ext>
                </a:extLst>
              </p:cNvPr>
              <p:cNvSpPr/>
              <p:nvPr/>
            </p:nvSpPr>
            <p:spPr>
              <a:xfrm>
                <a:off x="6142158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F09D37-B199-4844-80A8-3C60BBCA4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158" y="2054297"/>
                <a:ext cx="578941" cy="461665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5A336A8-4E60-E848-8EB7-8986EE0362CB}"/>
              </a:ext>
            </a:extLst>
          </p:cNvPr>
          <p:cNvSpPr txBox="1"/>
          <p:nvPr/>
        </p:nvSpPr>
        <p:spPr>
          <a:xfrm>
            <a:off x="6240355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3850D15-2275-A243-A3E9-55B3A0DCB7EB}"/>
                  </a:ext>
                </a:extLst>
              </p:cNvPr>
              <p:cNvSpPr txBox="1"/>
              <p:nvPr/>
            </p:nvSpPr>
            <p:spPr>
              <a:xfrm>
                <a:off x="6895999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3850D15-2275-A243-A3E9-55B3A0DCB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999" y="2681475"/>
                <a:ext cx="253274" cy="369332"/>
              </a:xfrm>
              <a:prstGeom prst="rect">
                <a:avLst/>
              </a:prstGeom>
              <a:blipFill>
                <a:blip r:embed="rId17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36DD4C9-F47E-B647-9F0E-248684170C94}"/>
                  </a:ext>
                </a:extLst>
              </p:cNvPr>
              <p:cNvSpPr/>
              <p:nvPr/>
            </p:nvSpPr>
            <p:spPr>
              <a:xfrm>
                <a:off x="6769986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36DD4C9-F47E-B647-9F0E-24868417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986" y="2064634"/>
                <a:ext cx="556499" cy="461665"/>
              </a:xfrm>
              <a:prstGeom prst="rect">
                <a:avLst/>
              </a:prstGeom>
              <a:blipFill>
                <a:blip r:embed="rId1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9B15B2-747C-3C4E-B30B-F299C262E51E}"/>
                  </a:ext>
                </a:extLst>
              </p:cNvPr>
              <p:cNvSpPr txBox="1"/>
              <p:nvPr/>
            </p:nvSpPr>
            <p:spPr>
              <a:xfrm>
                <a:off x="6892733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9B15B2-747C-3C4E-B30B-F299C262E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733" y="3760939"/>
                <a:ext cx="253274" cy="369332"/>
              </a:xfrm>
              <a:prstGeom prst="rect">
                <a:avLst/>
              </a:prstGeom>
              <a:blipFill>
                <a:blip r:embed="rId19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FE5DF42E-8FC0-174F-8287-65CAB4A47796}"/>
              </a:ext>
            </a:extLst>
          </p:cNvPr>
          <p:cNvSpPr/>
          <p:nvPr/>
        </p:nvSpPr>
        <p:spPr>
          <a:xfrm>
            <a:off x="6426539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286FFA-9484-B04E-A1FC-63CCA3E7583D}"/>
              </a:ext>
            </a:extLst>
          </p:cNvPr>
          <p:cNvSpPr txBox="1"/>
          <p:nvPr/>
        </p:nvSpPr>
        <p:spPr>
          <a:xfrm>
            <a:off x="6235260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27D6379-6075-5F49-8750-2C9130477C10}"/>
              </a:ext>
            </a:extLst>
          </p:cNvPr>
          <p:cNvSpPr/>
          <p:nvPr/>
        </p:nvSpPr>
        <p:spPr>
          <a:xfrm>
            <a:off x="6426538" y="4738069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8C7A125-E904-DF41-8367-6F954F2A294B}"/>
              </a:ext>
            </a:extLst>
          </p:cNvPr>
          <p:cNvSpPr/>
          <p:nvPr/>
        </p:nvSpPr>
        <p:spPr>
          <a:xfrm>
            <a:off x="6426537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FA264FF-439E-6C45-8AD1-92E04FF66BDA}"/>
              </a:ext>
            </a:extLst>
          </p:cNvPr>
          <p:cNvSpPr/>
          <p:nvPr/>
        </p:nvSpPr>
        <p:spPr>
          <a:xfrm>
            <a:off x="7735123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1498FD-07AC-E545-B09D-EBE3D1684F9E}"/>
                  </a:ext>
                </a:extLst>
              </p:cNvPr>
              <p:cNvSpPr txBox="1"/>
              <p:nvPr/>
            </p:nvSpPr>
            <p:spPr>
              <a:xfrm>
                <a:off x="8099716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1498FD-07AC-E545-B09D-EBE3D1684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716" y="1687650"/>
                <a:ext cx="953018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057D8E1-24DE-7B4A-9878-CBE3FCD0CED6}"/>
                  </a:ext>
                </a:extLst>
              </p:cNvPr>
              <p:cNvSpPr/>
              <p:nvPr/>
            </p:nvSpPr>
            <p:spPr>
              <a:xfrm>
                <a:off x="7986132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057D8E1-24DE-7B4A-9878-CBE3FCD0C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32" y="2054297"/>
                <a:ext cx="578941" cy="461665"/>
              </a:xfrm>
              <a:prstGeom prst="rect">
                <a:avLst/>
              </a:prstGeom>
              <a:blipFill>
                <a:blip r:embed="rId2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6A1C3506-E528-B441-B268-B8FF1D253B20}"/>
              </a:ext>
            </a:extLst>
          </p:cNvPr>
          <p:cNvSpPr txBox="1"/>
          <p:nvPr/>
        </p:nvSpPr>
        <p:spPr>
          <a:xfrm>
            <a:off x="8084329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BB61A02-86BE-6144-945E-183D906B4142}"/>
                  </a:ext>
                </a:extLst>
              </p:cNvPr>
              <p:cNvSpPr txBox="1"/>
              <p:nvPr/>
            </p:nvSpPr>
            <p:spPr>
              <a:xfrm>
                <a:off x="8739973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BB61A02-86BE-6144-945E-183D906B4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973" y="2681475"/>
                <a:ext cx="253274" cy="369332"/>
              </a:xfrm>
              <a:prstGeom prst="rect">
                <a:avLst/>
              </a:prstGeom>
              <a:blipFill>
                <a:blip r:embed="rId22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D637B42-5797-514A-9BD4-23AC7B1AE5F2}"/>
                  </a:ext>
                </a:extLst>
              </p:cNvPr>
              <p:cNvSpPr/>
              <p:nvPr/>
            </p:nvSpPr>
            <p:spPr>
              <a:xfrm>
                <a:off x="8613960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D637B42-5797-514A-9BD4-23AC7B1AE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60" y="2064634"/>
                <a:ext cx="556499" cy="461665"/>
              </a:xfrm>
              <a:prstGeom prst="rect">
                <a:avLst/>
              </a:prstGeom>
              <a:blipFill>
                <a:blip r:embed="rId2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E287FC-6DC2-7243-A70F-5C623D1ABF94}"/>
                  </a:ext>
                </a:extLst>
              </p:cNvPr>
              <p:cNvSpPr txBox="1"/>
              <p:nvPr/>
            </p:nvSpPr>
            <p:spPr>
              <a:xfrm>
                <a:off x="8736707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E287FC-6DC2-7243-A70F-5C623D1AB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707" y="3760939"/>
                <a:ext cx="253274" cy="369332"/>
              </a:xfrm>
              <a:prstGeom prst="rect">
                <a:avLst/>
              </a:prstGeom>
              <a:blipFill>
                <a:blip r:embed="rId17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9FA28894-5DA3-DF44-836E-0B94C1251612}"/>
              </a:ext>
            </a:extLst>
          </p:cNvPr>
          <p:cNvSpPr/>
          <p:nvPr/>
        </p:nvSpPr>
        <p:spPr>
          <a:xfrm>
            <a:off x="8270513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48DFF-3209-1642-9960-89490ABF0554}"/>
              </a:ext>
            </a:extLst>
          </p:cNvPr>
          <p:cNvSpPr txBox="1"/>
          <p:nvPr/>
        </p:nvSpPr>
        <p:spPr>
          <a:xfrm>
            <a:off x="8079234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1.0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DA34D2D-FD41-C44B-BDC9-FACC9C7F00F5}"/>
              </a:ext>
            </a:extLst>
          </p:cNvPr>
          <p:cNvSpPr/>
          <p:nvPr/>
        </p:nvSpPr>
        <p:spPr>
          <a:xfrm>
            <a:off x="8270512" y="4738069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104B92C-C591-B443-96F7-D97548204FD8}"/>
              </a:ext>
            </a:extLst>
          </p:cNvPr>
          <p:cNvSpPr/>
          <p:nvPr/>
        </p:nvSpPr>
        <p:spPr>
          <a:xfrm>
            <a:off x="8270511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0C8FF6A-4B5B-6C4C-A558-551302333405}"/>
              </a:ext>
            </a:extLst>
          </p:cNvPr>
          <p:cNvSpPr/>
          <p:nvPr/>
        </p:nvSpPr>
        <p:spPr>
          <a:xfrm>
            <a:off x="9588122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7F9478-D359-CF4D-961E-355A3EBF80FC}"/>
                  </a:ext>
                </a:extLst>
              </p:cNvPr>
              <p:cNvSpPr txBox="1"/>
              <p:nvPr/>
            </p:nvSpPr>
            <p:spPr>
              <a:xfrm>
                <a:off x="9952715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7F9478-D359-CF4D-961E-355A3EBF8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715" y="1687650"/>
                <a:ext cx="953018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4C0077B-7F94-8C4F-9066-BF7F42AB7C26}"/>
                  </a:ext>
                </a:extLst>
              </p:cNvPr>
              <p:cNvSpPr/>
              <p:nvPr/>
            </p:nvSpPr>
            <p:spPr>
              <a:xfrm>
                <a:off x="9839131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4C0077B-7F94-8C4F-9066-BF7F42AB7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131" y="2054297"/>
                <a:ext cx="578941" cy="461665"/>
              </a:xfrm>
              <a:prstGeom prst="rect">
                <a:avLst/>
              </a:prstGeom>
              <a:blipFill>
                <a:blip r:embed="rId2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EB0521D3-BF5C-F24B-801E-A86DE7552C0D}"/>
              </a:ext>
            </a:extLst>
          </p:cNvPr>
          <p:cNvSpPr txBox="1"/>
          <p:nvPr/>
        </p:nvSpPr>
        <p:spPr>
          <a:xfrm>
            <a:off x="9937328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B3427B7-4A60-AA43-9CD3-BF1CA36F0FC5}"/>
                  </a:ext>
                </a:extLst>
              </p:cNvPr>
              <p:cNvSpPr txBox="1"/>
              <p:nvPr/>
            </p:nvSpPr>
            <p:spPr>
              <a:xfrm>
                <a:off x="10592972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B3427B7-4A60-AA43-9CD3-BF1CA36F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2972" y="2681475"/>
                <a:ext cx="253274" cy="369332"/>
              </a:xfrm>
              <a:prstGeom prst="rect">
                <a:avLst/>
              </a:prstGeom>
              <a:blipFill>
                <a:blip r:embed="rId22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78A64AA-50D0-7C4E-B8B8-D47975E68F3B}"/>
                  </a:ext>
                </a:extLst>
              </p:cNvPr>
              <p:cNvSpPr/>
              <p:nvPr/>
            </p:nvSpPr>
            <p:spPr>
              <a:xfrm>
                <a:off x="10466959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78A64AA-50D0-7C4E-B8B8-D47975E68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959" y="2064634"/>
                <a:ext cx="556499" cy="461665"/>
              </a:xfrm>
              <a:prstGeom prst="rect">
                <a:avLst/>
              </a:prstGeom>
              <a:blipFill>
                <a:blip r:embed="rId2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A67FBC-3E5E-BC46-AA48-8A698E587380}"/>
                  </a:ext>
                </a:extLst>
              </p:cNvPr>
              <p:cNvSpPr txBox="1"/>
              <p:nvPr/>
            </p:nvSpPr>
            <p:spPr>
              <a:xfrm>
                <a:off x="10589706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A67FBC-3E5E-BC46-AA48-8A698E587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706" y="3760939"/>
                <a:ext cx="253274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592BD792-1600-5244-B2C7-F9D9D35FAAB3}"/>
              </a:ext>
            </a:extLst>
          </p:cNvPr>
          <p:cNvSpPr/>
          <p:nvPr/>
        </p:nvSpPr>
        <p:spPr>
          <a:xfrm>
            <a:off x="10123512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710CEDD-816D-F74B-AFFF-E3D0634A36FE}"/>
              </a:ext>
            </a:extLst>
          </p:cNvPr>
          <p:cNvSpPr txBox="1"/>
          <p:nvPr/>
        </p:nvSpPr>
        <p:spPr>
          <a:xfrm>
            <a:off x="9932233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0B226B6-181E-7D42-9F00-5202BB03A25E}"/>
              </a:ext>
            </a:extLst>
          </p:cNvPr>
          <p:cNvSpPr/>
          <p:nvPr/>
        </p:nvSpPr>
        <p:spPr>
          <a:xfrm>
            <a:off x="10123511" y="473806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3.5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F383FCF-55A7-4B4A-A125-EFC651515FCD}"/>
              </a:ext>
            </a:extLst>
          </p:cNvPr>
          <p:cNvSpPr/>
          <p:nvPr/>
        </p:nvSpPr>
        <p:spPr>
          <a:xfrm>
            <a:off x="10123510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3572B699-9015-7A43-B26B-62B57272AB91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609" y="2149315"/>
            <a:ext cx="511656" cy="128157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3A60CEF-AF09-CB47-90AF-CFB004C3B7C3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372" y="3298995"/>
            <a:ext cx="527006" cy="1293219"/>
          </a:xfrm>
          <a:prstGeom prst="rect">
            <a:avLst/>
          </a:prstGeom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1C4838C-9140-BD40-90C1-92717B3AC257}"/>
              </a:ext>
            </a:extLst>
          </p:cNvPr>
          <p:cNvSpPr txBox="1">
            <a:spLocks/>
          </p:cNvSpPr>
          <p:nvPr/>
        </p:nvSpPr>
        <p:spPr>
          <a:xfrm>
            <a:off x="838199" y="1073889"/>
            <a:ext cx="10898689" cy="231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Follow best expert?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9561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3"/>
    </mc:Choice>
    <mc:Fallback>
      <p:transition spd="slow" advTm="3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" grpId="0" animBg="1"/>
      <p:bldP spid="8" grpId="0"/>
      <p:bldP spid="11" grpId="0"/>
      <p:bldP spid="13" grpId="0"/>
      <p:bldP spid="14" grpId="0"/>
      <p:bldP spid="15" grpId="0"/>
      <p:bldP spid="16" grpId="0"/>
      <p:bldP spid="27" grpId="0"/>
      <p:bldP spid="19" grpId="0"/>
      <p:bldP spid="20" grpId="0"/>
      <p:bldP spid="21" grpId="0" animBg="1"/>
      <p:bldP spid="22" grpId="0" animBg="1"/>
      <p:bldP spid="23" grpId="0"/>
      <p:bldP spid="24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4" grpId="0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5" grpId="0"/>
      <p:bldP spid="56" grpId="0"/>
      <p:bldP spid="57" grpId="0" animBg="1"/>
      <p:bldP spid="58" grpId="0" animBg="1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C6CADBE-7ACA-864F-9638-DBED794698DC}"/>
              </a:ext>
            </a:extLst>
          </p:cNvPr>
          <p:cNvSpPr/>
          <p:nvPr/>
        </p:nvSpPr>
        <p:spPr>
          <a:xfrm>
            <a:off x="2203201" y="1901548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662CC-49DC-EF4D-B82A-A709F65FC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1073" y="398725"/>
                <a:ext cx="7288099" cy="115991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Reg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662CC-49DC-EF4D-B82A-A709F65FC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1073" y="398725"/>
                <a:ext cx="7288099" cy="1159916"/>
              </a:xfrm>
              <a:blipFill>
                <a:blip r:embed="rId3"/>
                <a:stretch>
                  <a:fillRect t="-111828" b="-16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F9F587-44CE-EC4A-838E-67E34F26E0D9}"/>
                  </a:ext>
                </a:extLst>
              </p:cNvPr>
              <p:cNvSpPr txBox="1"/>
              <p:nvPr/>
            </p:nvSpPr>
            <p:spPr>
              <a:xfrm>
                <a:off x="2567794" y="1689328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F9F587-44CE-EC4A-838E-67E34F26E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94" y="1689328"/>
                <a:ext cx="95301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6EC1BE-0612-E146-BD56-A5A80F9ACB39}"/>
                  </a:ext>
                </a:extLst>
              </p:cNvPr>
              <p:cNvSpPr/>
              <p:nvPr/>
            </p:nvSpPr>
            <p:spPr>
              <a:xfrm>
                <a:off x="2454210" y="2055975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6EC1BE-0612-E146-BD56-A5A80F9AC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210" y="2055975"/>
                <a:ext cx="578941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D49AF9B-BD04-B844-8638-C829F459086F}"/>
              </a:ext>
            </a:extLst>
          </p:cNvPr>
          <p:cNvSpPr txBox="1"/>
          <p:nvPr/>
        </p:nvSpPr>
        <p:spPr>
          <a:xfrm>
            <a:off x="2552407" y="3762617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6F4907-A766-1945-8C8E-AC11478BAB34}"/>
                  </a:ext>
                </a:extLst>
              </p:cNvPr>
              <p:cNvSpPr txBox="1"/>
              <p:nvPr/>
            </p:nvSpPr>
            <p:spPr>
              <a:xfrm>
                <a:off x="3208051" y="2683153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6F4907-A766-1945-8C8E-AC11478BA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051" y="2683153"/>
                <a:ext cx="253274" cy="369332"/>
              </a:xfrm>
              <a:prstGeom prst="rect">
                <a:avLst/>
              </a:prstGeom>
              <a:blipFill>
                <a:blip r:embed="rId6"/>
                <a:stretch>
                  <a:fillRect l="-23810" r="-1904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F8D831-459B-C949-A356-66096E1DA66D}"/>
                  </a:ext>
                </a:extLst>
              </p:cNvPr>
              <p:cNvSpPr/>
              <p:nvPr/>
            </p:nvSpPr>
            <p:spPr>
              <a:xfrm>
                <a:off x="3082038" y="2066312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F8D831-459B-C949-A356-66096E1DA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038" y="2066312"/>
                <a:ext cx="556499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E3B46-6543-FD4F-A2FB-642BB47A8B22}"/>
                  </a:ext>
                </a:extLst>
              </p:cNvPr>
              <p:cNvSpPr txBox="1"/>
              <p:nvPr/>
            </p:nvSpPr>
            <p:spPr>
              <a:xfrm>
                <a:off x="3204785" y="3762617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E3B46-6543-FD4F-A2FB-642BB47A8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785" y="3762617"/>
                <a:ext cx="253274" cy="369332"/>
              </a:xfrm>
              <a:prstGeom prst="rect">
                <a:avLst/>
              </a:prstGeom>
              <a:blipFill>
                <a:blip r:embed="rId8"/>
                <a:stretch>
                  <a:fillRect l="-30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D57ADED-BBAC-9642-B2C1-C9DE3BDA8284}"/>
              </a:ext>
            </a:extLst>
          </p:cNvPr>
          <p:cNvSpPr/>
          <p:nvPr/>
        </p:nvSpPr>
        <p:spPr>
          <a:xfrm>
            <a:off x="665483" y="5821259"/>
            <a:ext cx="1002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Regret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7828BA-63FA-394A-BF0A-96A9D9B6A03C}"/>
              </a:ext>
            </a:extLst>
          </p:cNvPr>
          <p:cNvSpPr/>
          <p:nvPr/>
        </p:nvSpPr>
        <p:spPr>
          <a:xfrm>
            <a:off x="2738591" y="5822937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3EFB4-DD11-D443-B448-219655EF795A}"/>
              </a:ext>
            </a:extLst>
          </p:cNvPr>
          <p:cNvSpPr txBox="1"/>
          <p:nvPr/>
        </p:nvSpPr>
        <p:spPr>
          <a:xfrm>
            <a:off x="2547312" y="2684184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1A5ED9-297C-CB46-B5F4-FCD5EDCE053B}"/>
              </a:ext>
            </a:extLst>
          </p:cNvPr>
          <p:cNvSpPr/>
          <p:nvPr/>
        </p:nvSpPr>
        <p:spPr>
          <a:xfrm>
            <a:off x="504556" y="4732757"/>
            <a:ext cx="1424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Algorithm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B5F327-051B-0F47-BAF5-E5FB8A3076B1}"/>
              </a:ext>
            </a:extLst>
          </p:cNvPr>
          <p:cNvSpPr/>
          <p:nvPr/>
        </p:nvSpPr>
        <p:spPr>
          <a:xfrm>
            <a:off x="415460" y="5277847"/>
            <a:ext cx="1603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Best Expert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0F3242-4EB1-8847-91B9-13C276A78C6A}"/>
              </a:ext>
            </a:extLst>
          </p:cNvPr>
          <p:cNvSpPr/>
          <p:nvPr/>
        </p:nvSpPr>
        <p:spPr>
          <a:xfrm>
            <a:off x="2738590" y="4739747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D80B4-BB1B-6B4F-AC87-E5D407EF966A}"/>
              </a:ext>
            </a:extLst>
          </p:cNvPr>
          <p:cNvSpPr/>
          <p:nvPr/>
        </p:nvSpPr>
        <p:spPr>
          <a:xfrm>
            <a:off x="2738589" y="5254783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6671911-AA24-724F-8030-95AD234C8506}"/>
              </a:ext>
            </a:extLst>
          </p:cNvPr>
          <p:cNvSpPr/>
          <p:nvPr/>
        </p:nvSpPr>
        <p:spPr>
          <a:xfrm>
            <a:off x="4047175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F3AC4-10B6-8147-9C9D-6B52DC46960B}"/>
                  </a:ext>
                </a:extLst>
              </p:cNvPr>
              <p:cNvSpPr txBox="1"/>
              <p:nvPr/>
            </p:nvSpPr>
            <p:spPr>
              <a:xfrm>
                <a:off x="4411768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F3AC4-10B6-8147-9C9D-6B52DC46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68" y="1687650"/>
                <a:ext cx="95301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0F16F4-25CC-7A4D-83DC-96BD2A508EA9}"/>
                  </a:ext>
                </a:extLst>
              </p:cNvPr>
              <p:cNvSpPr/>
              <p:nvPr/>
            </p:nvSpPr>
            <p:spPr>
              <a:xfrm>
                <a:off x="4298184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0F16F4-25CC-7A4D-83DC-96BD2A508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184" y="2054297"/>
                <a:ext cx="578941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5C94A46-4DC7-CC4D-B856-4A13B46EBD1A}"/>
              </a:ext>
            </a:extLst>
          </p:cNvPr>
          <p:cNvSpPr txBox="1"/>
          <p:nvPr/>
        </p:nvSpPr>
        <p:spPr>
          <a:xfrm>
            <a:off x="4396381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829225-6D42-8644-AD5E-4F6992B584EF}"/>
                  </a:ext>
                </a:extLst>
              </p:cNvPr>
              <p:cNvSpPr txBox="1"/>
              <p:nvPr/>
            </p:nvSpPr>
            <p:spPr>
              <a:xfrm>
                <a:off x="5052025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829225-6D42-8644-AD5E-4F6992B58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025" y="2681475"/>
                <a:ext cx="253274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DC10561-18FF-B74D-9339-D89A24D22007}"/>
                  </a:ext>
                </a:extLst>
              </p:cNvPr>
              <p:cNvSpPr/>
              <p:nvPr/>
            </p:nvSpPr>
            <p:spPr>
              <a:xfrm>
                <a:off x="4926012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DC10561-18FF-B74D-9339-D89A24D2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012" y="2064634"/>
                <a:ext cx="556499" cy="461665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9FBA5F-AA74-6546-B9D4-0C3A71B52B66}"/>
                  </a:ext>
                </a:extLst>
              </p:cNvPr>
              <p:cNvSpPr txBox="1"/>
              <p:nvPr/>
            </p:nvSpPr>
            <p:spPr>
              <a:xfrm>
                <a:off x="5048759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9FBA5F-AA74-6546-B9D4-0C3A71B52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759" y="3760939"/>
                <a:ext cx="253274" cy="369332"/>
              </a:xfrm>
              <a:prstGeom prst="rect">
                <a:avLst/>
              </a:prstGeom>
              <a:blipFill>
                <a:blip r:embed="rId14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9EFB533-826A-774F-9401-666B1CD9A603}"/>
              </a:ext>
            </a:extLst>
          </p:cNvPr>
          <p:cNvSpPr/>
          <p:nvPr/>
        </p:nvSpPr>
        <p:spPr>
          <a:xfrm>
            <a:off x="4582565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81DFAF-1BF4-1B44-B508-6FEAC2A384BF}"/>
              </a:ext>
            </a:extLst>
          </p:cNvPr>
          <p:cNvSpPr txBox="1"/>
          <p:nvPr/>
        </p:nvSpPr>
        <p:spPr>
          <a:xfrm>
            <a:off x="4391286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F74786-BAA2-224B-9F30-8889FAAB9A5F}"/>
              </a:ext>
            </a:extLst>
          </p:cNvPr>
          <p:cNvSpPr/>
          <p:nvPr/>
        </p:nvSpPr>
        <p:spPr>
          <a:xfrm>
            <a:off x="4582564" y="473806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929D11-16E2-5145-B5D9-6A3ECB7C6E19}"/>
              </a:ext>
            </a:extLst>
          </p:cNvPr>
          <p:cNvSpPr/>
          <p:nvPr/>
        </p:nvSpPr>
        <p:spPr>
          <a:xfrm>
            <a:off x="4582563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F50D358-26C4-6043-8787-36CC78C6A4D7}"/>
              </a:ext>
            </a:extLst>
          </p:cNvPr>
          <p:cNvSpPr/>
          <p:nvPr/>
        </p:nvSpPr>
        <p:spPr>
          <a:xfrm>
            <a:off x="5891149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49B6DA-BBC3-0C4B-A7FC-6E8F625D9DC2}"/>
                  </a:ext>
                </a:extLst>
              </p:cNvPr>
              <p:cNvSpPr txBox="1"/>
              <p:nvPr/>
            </p:nvSpPr>
            <p:spPr>
              <a:xfrm>
                <a:off x="6255742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49B6DA-BBC3-0C4B-A7FC-6E8F625D9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742" y="1687650"/>
                <a:ext cx="953018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F09D37-B199-4844-80A8-3C60BBCA4D3E}"/>
                  </a:ext>
                </a:extLst>
              </p:cNvPr>
              <p:cNvSpPr/>
              <p:nvPr/>
            </p:nvSpPr>
            <p:spPr>
              <a:xfrm>
                <a:off x="6142158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F09D37-B199-4844-80A8-3C60BBCA4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158" y="2054297"/>
                <a:ext cx="578941" cy="461665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5A336A8-4E60-E848-8EB7-8986EE0362CB}"/>
              </a:ext>
            </a:extLst>
          </p:cNvPr>
          <p:cNvSpPr txBox="1"/>
          <p:nvPr/>
        </p:nvSpPr>
        <p:spPr>
          <a:xfrm>
            <a:off x="6240355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3850D15-2275-A243-A3E9-55B3A0DCB7EB}"/>
                  </a:ext>
                </a:extLst>
              </p:cNvPr>
              <p:cNvSpPr txBox="1"/>
              <p:nvPr/>
            </p:nvSpPr>
            <p:spPr>
              <a:xfrm>
                <a:off x="6895999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3850D15-2275-A243-A3E9-55B3A0DCB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999" y="2681475"/>
                <a:ext cx="253274" cy="369332"/>
              </a:xfrm>
              <a:prstGeom prst="rect">
                <a:avLst/>
              </a:prstGeom>
              <a:blipFill>
                <a:blip r:embed="rId17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36DD4C9-F47E-B647-9F0E-248684170C94}"/>
                  </a:ext>
                </a:extLst>
              </p:cNvPr>
              <p:cNvSpPr/>
              <p:nvPr/>
            </p:nvSpPr>
            <p:spPr>
              <a:xfrm>
                <a:off x="6769986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36DD4C9-F47E-B647-9F0E-24868417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986" y="2064634"/>
                <a:ext cx="556499" cy="461665"/>
              </a:xfrm>
              <a:prstGeom prst="rect">
                <a:avLst/>
              </a:prstGeom>
              <a:blipFill>
                <a:blip r:embed="rId1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9B15B2-747C-3C4E-B30B-F299C262E51E}"/>
                  </a:ext>
                </a:extLst>
              </p:cNvPr>
              <p:cNvSpPr txBox="1"/>
              <p:nvPr/>
            </p:nvSpPr>
            <p:spPr>
              <a:xfrm>
                <a:off x="6892733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9B15B2-747C-3C4E-B30B-F299C262E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733" y="3760939"/>
                <a:ext cx="253274" cy="369332"/>
              </a:xfrm>
              <a:prstGeom prst="rect">
                <a:avLst/>
              </a:prstGeom>
              <a:blipFill>
                <a:blip r:embed="rId19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FE5DF42E-8FC0-174F-8287-65CAB4A47796}"/>
              </a:ext>
            </a:extLst>
          </p:cNvPr>
          <p:cNvSpPr/>
          <p:nvPr/>
        </p:nvSpPr>
        <p:spPr>
          <a:xfrm>
            <a:off x="6426539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286FFA-9484-B04E-A1FC-63CCA3E7583D}"/>
              </a:ext>
            </a:extLst>
          </p:cNvPr>
          <p:cNvSpPr txBox="1"/>
          <p:nvPr/>
        </p:nvSpPr>
        <p:spPr>
          <a:xfrm>
            <a:off x="6235260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27D6379-6075-5F49-8750-2C9130477C10}"/>
              </a:ext>
            </a:extLst>
          </p:cNvPr>
          <p:cNvSpPr/>
          <p:nvPr/>
        </p:nvSpPr>
        <p:spPr>
          <a:xfrm>
            <a:off x="6426538" y="4738069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8C7A125-E904-DF41-8367-6F954F2A294B}"/>
              </a:ext>
            </a:extLst>
          </p:cNvPr>
          <p:cNvSpPr/>
          <p:nvPr/>
        </p:nvSpPr>
        <p:spPr>
          <a:xfrm>
            <a:off x="6426537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FA264FF-439E-6C45-8AD1-92E04FF66BDA}"/>
              </a:ext>
            </a:extLst>
          </p:cNvPr>
          <p:cNvSpPr/>
          <p:nvPr/>
        </p:nvSpPr>
        <p:spPr>
          <a:xfrm>
            <a:off x="7735123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1498FD-07AC-E545-B09D-EBE3D1684F9E}"/>
                  </a:ext>
                </a:extLst>
              </p:cNvPr>
              <p:cNvSpPr txBox="1"/>
              <p:nvPr/>
            </p:nvSpPr>
            <p:spPr>
              <a:xfrm>
                <a:off x="8099716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1498FD-07AC-E545-B09D-EBE3D1684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716" y="1687650"/>
                <a:ext cx="953018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057D8E1-24DE-7B4A-9878-CBE3FCD0CED6}"/>
                  </a:ext>
                </a:extLst>
              </p:cNvPr>
              <p:cNvSpPr/>
              <p:nvPr/>
            </p:nvSpPr>
            <p:spPr>
              <a:xfrm>
                <a:off x="7986132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057D8E1-24DE-7B4A-9878-CBE3FCD0C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32" y="2054297"/>
                <a:ext cx="578941" cy="461665"/>
              </a:xfrm>
              <a:prstGeom prst="rect">
                <a:avLst/>
              </a:prstGeom>
              <a:blipFill>
                <a:blip r:embed="rId2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6A1C3506-E528-B441-B268-B8FF1D253B20}"/>
              </a:ext>
            </a:extLst>
          </p:cNvPr>
          <p:cNvSpPr txBox="1"/>
          <p:nvPr/>
        </p:nvSpPr>
        <p:spPr>
          <a:xfrm>
            <a:off x="8084329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BB61A02-86BE-6144-945E-183D906B4142}"/>
                  </a:ext>
                </a:extLst>
              </p:cNvPr>
              <p:cNvSpPr txBox="1"/>
              <p:nvPr/>
            </p:nvSpPr>
            <p:spPr>
              <a:xfrm>
                <a:off x="8739973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BB61A02-86BE-6144-945E-183D906B4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973" y="2681475"/>
                <a:ext cx="253274" cy="369332"/>
              </a:xfrm>
              <a:prstGeom prst="rect">
                <a:avLst/>
              </a:prstGeom>
              <a:blipFill>
                <a:blip r:embed="rId22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D637B42-5797-514A-9BD4-23AC7B1AE5F2}"/>
                  </a:ext>
                </a:extLst>
              </p:cNvPr>
              <p:cNvSpPr/>
              <p:nvPr/>
            </p:nvSpPr>
            <p:spPr>
              <a:xfrm>
                <a:off x="8613960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D637B42-5797-514A-9BD4-23AC7B1AE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60" y="2064634"/>
                <a:ext cx="556499" cy="461665"/>
              </a:xfrm>
              <a:prstGeom prst="rect">
                <a:avLst/>
              </a:prstGeom>
              <a:blipFill>
                <a:blip r:embed="rId2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E287FC-6DC2-7243-A70F-5C623D1ABF94}"/>
                  </a:ext>
                </a:extLst>
              </p:cNvPr>
              <p:cNvSpPr txBox="1"/>
              <p:nvPr/>
            </p:nvSpPr>
            <p:spPr>
              <a:xfrm>
                <a:off x="8736707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E287FC-6DC2-7243-A70F-5C623D1AB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707" y="3760939"/>
                <a:ext cx="253274" cy="369332"/>
              </a:xfrm>
              <a:prstGeom prst="rect">
                <a:avLst/>
              </a:prstGeom>
              <a:blipFill>
                <a:blip r:embed="rId17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9FA28894-5DA3-DF44-836E-0B94C1251612}"/>
              </a:ext>
            </a:extLst>
          </p:cNvPr>
          <p:cNvSpPr/>
          <p:nvPr/>
        </p:nvSpPr>
        <p:spPr>
          <a:xfrm>
            <a:off x="8270513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48DFF-3209-1642-9960-89490ABF0554}"/>
              </a:ext>
            </a:extLst>
          </p:cNvPr>
          <p:cNvSpPr txBox="1"/>
          <p:nvPr/>
        </p:nvSpPr>
        <p:spPr>
          <a:xfrm>
            <a:off x="8079234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1.0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DA34D2D-FD41-C44B-BDC9-FACC9C7F00F5}"/>
              </a:ext>
            </a:extLst>
          </p:cNvPr>
          <p:cNvSpPr/>
          <p:nvPr/>
        </p:nvSpPr>
        <p:spPr>
          <a:xfrm>
            <a:off x="8270512" y="4738069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104B92C-C591-B443-96F7-D97548204FD8}"/>
              </a:ext>
            </a:extLst>
          </p:cNvPr>
          <p:cNvSpPr/>
          <p:nvPr/>
        </p:nvSpPr>
        <p:spPr>
          <a:xfrm>
            <a:off x="8270511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0C8FF6A-4B5B-6C4C-A558-551302333405}"/>
              </a:ext>
            </a:extLst>
          </p:cNvPr>
          <p:cNvSpPr/>
          <p:nvPr/>
        </p:nvSpPr>
        <p:spPr>
          <a:xfrm>
            <a:off x="9588122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7F9478-D359-CF4D-961E-355A3EBF80FC}"/>
                  </a:ext>
                </a:extLst>
              </p:cNvPr>
              <p:cNvSpPr txBox="1"/>
              <p:nvPr/>
            </p:nvSpPr>
            <p:spPr>
              <a:xfrm>
                <a:off x="9952715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7F9478-D359-CF4D-961E-355A3EBF8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715" y="1687650"/>
                <a:ext cx="953018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4C0077B-7F94-8C4F-9066-BF7F42AB7C26}"/>
                  </a:ext>
                </a:extLst>
              </p:cNvPr>
              <p:cNvSpPr/>
              <p:nvPr/>
            </p:nvSpPr>
            <p:spPr>
              <a:xfrm>
                <a:off x="9839131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4C0077B-7F94-8C4F-9066-BF7F42AB7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131" y="2054297"/>
                <a:ext cx="578941" cy="461665"/>
              </a:xfrm>
              <a:prstGeom prst="rect">
                <a:avLst/>
              </a:prstGeom>
              <a:blipFill>
                <a:blip r:embed="rId2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EB0521D3-BF5C-F24B-801E-A86DE7552C0D}"/>
              </a:ext>
            </a:extLst>
          </p:cNvPr>
          <p:cNvSpPr txBox="1"/>
          <p:nvPr/>
        </p:nvSpPr>
        <p:spPr>
          <a:xfrm>
            <a:off x="9937328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B3427B7-4A60-AA43-9CD3-BF1CA36F0FC5}"/>
                  </a:ext>
                </a:extLst>
              </p:cNvPr>
              <p:cNvSpPr txBox="1"/>
              <p:nvPr/>
            </p:nvSpPr>
            <p:spPr>
              <a:xfrm>
                <a:off x="10592972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B3427B7-4A60-AA43-9CD3-BF1CA36F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2972" y="2681475"/>
                <a:ext cx="253274" cy="369332"/>
              </a:xfrm>
              <a:prstGeom prst="rect">
                <a:avLst/>
              </a:prstGeom>
              <a:blipFill>
                <a:blip r:embed="rId22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78A64AA-50D0-7C4E-B8B8-D47975E68F3B}"/>
                  </a:ext>
                </a:extLst>
              </p:cNvPr>
              <p:cNvSpPr/>
              <p:nvPr/>
            </p:nvSpPr>
            <p:spPr>
              <a:xfrm>
                <a:off x="10466959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78A64AA-50D0-7C4E-B8B8-D47975E68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959" y="2064634"/>
                <a:ext cx="556499" cy="461665"/>
              </a:xfrm>
              <a:prstGeom prst="rect">
                <a:avLst/>
              </a:prstGeom>
              <a:blipFill>
                <a:blip r:embed="rId2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A67FBC-3E5E-BC46-AA48-8A698E587380}"/>
                  </a:ext>
                </a:extLst>
              </p:cNvPr>
              <p:cNvSpPr txBox="1"/>
              <p:nvPr/>
            </p:nvSpPr>
            <p:spPr>
              <a:xfrm>
                <a:off x="10589706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A67FBC-3E5E-BC46-AA48-8A698E587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706" y="3760939"/>
                <a:ext cx="253274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592BD792-1600-5244-B2C7-F9D9D35FAAB3}"/>
              </a:ext>
            </a:extLst>
          </p:cNvPr>
          <p:cNvSpPr/>
          <p:nvPr/>
        </p:nvSpPr>
        <p:spPr>
          <a:xfrm>
            <a:off x="10123512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710CEDD-816D-F74B-AFFF-E3D0634A36FE}"/>
              </a:ext>
            </a:extLst>
          </p:cNvPr>
          <p:cNvSpPr txBox="1"/>
          <p:nvPr/>
        </p:nvSpPr>
        <p:spPr>
          <a:xfrm>
            <a:off x="9932233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0B226B6-181E-7D42-9F00-5202BB03A25E}"/>
              </a:ext>
            </a:extLst>
          </p:cNvPr>
          <p:cNvSpPr/>
          <p:nvPr/>
        </p:nvSpPr>
        <p:spPr>
          <a:xfrm>
            <a:off x="10123511" y="473806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3.5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F383FCF-55A7-4B4A-A125-EFC651515FCD}"/>
              </a:ext>
            </a:extLst>
          </p:cNvPr>
          <p:cNvSpPr/>
          <p:nvPr/>
        </p:nvSpPr>
        <p:spPr>
          <a:xfrm>
            <a:off x="10123510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3572B699-9015-7A43-B26B-62B57272AB91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609" y="2149315"/>
            <a:ext cx="511656" cy="128157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3A60CEF-AF09-CB47-90AF-CFB004C3B7C3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372" y="3298995"/>
            <a:ext cx="527006" cy="1293219"/>
          </a:xfrm>
          <a:prstGeom prst="rect">
            <a:avLst/>
          </a:prstGeom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1C4838C-9140-BD40-90C1-92717B3AC257}"/>
              </a:ext>
            </a:extLst>
          </p:cNvPr>
          <p:cNvSpPr txBox="1">
            <a:spLocks/>
          </p:cNvSpPr>
          <p:nvPr/>
        </p:nvSpPr>
        <p:spPr>
          <a:xfrm>
            <a:off x="838199" y="1073889"/>
            <a:ext cx="10898689" cy="231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Follow best expert?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B64BB424-7680-D149-BCEA-C659D10BD7D8}"/>
              </a:ext>
            </a:extLst>
          </p:cNvPr>
          <p:cNvSpPr/>
          <p:nvPr/>
        </p:nvSpPr>
        <p:spPr>
          <a:xfrm>
            <a:off x="2964945" y="4135230"/>
            <a:ext cx="7855576" cy="578882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Following best expert can make regret grow linearly.</a:t>
            </a:r>
          </a:p>
        </p:txBody>
      </p:sp>
    </p:spTree>
    <p:extLst>
      <p:ext uri="{BB962C8B-B14F-4D97-AF65-F5344CB8AC3E}">
        <p14:creationId xmlns:p14="http://schemas.microsoft.com/office/powerpoint/2010/main" val="1058993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"/>
    </mc:Choice>
    <mc:Fallback>
      <p:transition spd="slow" advTm="42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C6CADBE-7ACA-864F-9638-DBED794698DC}"/>
              </a:ext>
            </a:extLst>
          </p:cNvPr>
          <p:cNvSpPr/>
          <p:nvPr/>
        </p:nvSpPr>
        <p:spPr>
          <a:xfrm>
            <a:off x="2203201" y="1901548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662CC-49DC-EF4D-B82A-A709F65FC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1073" y="398725"/>
                <a:ext cx="7288099" cy="115991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Reg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662CC-49DC-EF4D-B82A-A709F65FC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1073" y="398725"/>
                <a:ext cx="7288099" cy="1159916"/>
              </a:xfrm>
              <a:blipFill>
                <a:blip r:embed="rId4"/>
                <a:stretch>
                  <a:fillRect t="-111828" b="-16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F9F587-44CE-EC4A-838E-67E34F26E0D9}"/>
                  </a:ext>
                </a:extLst>
              </p:cNvPr>
              <p:cNvSpPr txBox="1"/>
              <p:nvPr/>
            </p:nvSpPr>
            <p:spPr>
              <a:xfrm>
                <a:off x="2567794" y="1689328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F9F587-44CE-EC4A-838E-67E34F26E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94" y="1689328"/>
                <a:ext cx="9530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6EC1BE-0612-E146-BD56-A5A80F9ACB39}"/>
                  </a:ext>
                </a:extLst>
              </p:cNvPr>
              <p:cNvSpPr/>
              <p:nvPr/>
            </p:nvSpPr>
            <p:spPr>
              <a:xfrm>
                <a:off x="2454210" y="2055975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6EC1BE-0612-E146-BD56-A5A80F9AC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210" y="2055975"/>
                <a:ext cx="578941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D49AF9B-BD04-B844-8638-C829F459086F}"/>
              </a:ext>
            </a:extLst>
          </p:cNvPr>
          <p:cNvSpPr txBox="1"/>
          <p:nvPr/>
        </p:nvSpPr>
        <p:spPr>
          <a:xfrm>
            <a:off x="2552407" y="3762617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6F4907-A766-1945-8C8E-AC11478BAB34}"/>
                  </a:ext>
                </a:extLst>
              </p:cNvPr>
              <p:cNvSpPr txBox="1"/>
              <p:nvPr/>
            </p:nvSpPr>
            <p:spPr>
              <a:xfrm>
                <a:off x="3208051" y="2683153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6F4907-A766-1945-8C8E-AC11478BA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051" y="2683153"/>
                <a:ext cx="253274" cy="369332"/>
              </a:xfrm>
              <a:prstGeom prst="rect">
                <a:avLst/>
              </a:prstGeom>
              <a:blipFill>
                <a:blip r:embed="rId7"/>
                <a:stretch>
                  <a:fillRect l="-23810" r="-1904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F8D831-459B-C949-A356-66096E1DA66D}"/>
                  </a:ext>
                </a:extLst>
              </p:cNvPr>
              <p:cNvSpPr/>
              <p:nvPr/>
            </p:nvSpPr>
            <p:spPr>
              <a:xfrm>
                <a:off x="3082038" y="2066312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F8D831-459B-C949-A356-66096E1DA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038" y="2066312"/>
                <a:ext cx="556499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E3B46-6543-FD4F-A2FB-642BB47A8B22}"/>
                  </a:ext>
                </a:extLst>
              </p:cNvPr>
              <p:cNvSpPr txBox="1"/>
              <p:nvPr/>
            </p:nvSpPr>
            <p:spPr>
              <a:xfrm>
                <a:off x="3204785" y="3762617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E3B46-6543-FD4F-A2FB-642BB47A8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785" y="3762617"/>
                <a:ext cx="253274" cy="369332"/>
              </a:xfrm>
              <a:prstGeom prst="rect">
                <a:avLst/>
              </a:prstGeom>
              <a:blipFill>
                <a:blip r:embed="rId9"/>
                <a:stretch>
                  <a:fillRect l="-30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727828BA-63FA-394A-BF0A-96A9D9B6A03C}"/>
              </a:ext>
            </a:extLst>
          </p:cNvPr>
          <p:cNvSpPr/>
          <p:nvPr/>
        </p:nvSpPr>
        <p:spPr>
          <a:xfrm>
            <a:off x="2738591" y="5822937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3EFB4-DD11-D443-B448-219655EF795A}"/>
              </a:ext>
            </a:extLst>
          </p:cNvPr>
          <p:cNvSpPr txBox="1"/>
          <p:nvPr/>
        </p:nvSpPr>
        <p:spPr>
          <a:xfrm>
            <a:off x="2547312" y="2684184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1A5ED9-297C-CB46-B5F4-FCD5EDCE053B}"/>
              </a:ext>
            </a:extLst>
          </p:cNvPr>
          <p:cNvSpPr/>
          <p:nvPr/>
        </p:nvSpPr>
        <p:spPr>
          <a:xfrm>
            <a:off x="504556" y="4732757"/>
            <a:ext cx="1424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Algorithm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B5F327-051B-0F47-BAF5-E5FB8A3076B1}"/>
              </a:ext>
            </a:extLst>
          </p:cNvPr>
          <p:cNvSpPr/>
          <p:nvPr/>
        </p:nvSpPr>
        <p:spPr>
          <a:xfrm>
            <a:off x="415460" y="5277847"/>
            <a:ext cx="1603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Best Expert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0F3242-4EB1-8847-91B9-13C276A78C6A}"/>
              </a:ext>
            </a:extLst>
          </p:cNvPr>
          <p:cNvSpPr/>
          <p:nvPr/>
        </p:nvSpPr>
        <p:spPr>
          <a:xfrm>
            <a:off x="2738590" y="4739747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D80B4-BB1B-6B4F-AC87-E5D407EF966A}"/>
              </a:ext>
            </a:extLst>
          </p:cNvPr>
          <p:cNvSpPr/>
          <p:nvPr/>
        </p:nvSpPr>
        <p:spPr>
          <a:xfrm>
            <a:off x="2738589" y="5254783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6671911-AA24-724F-8030-95AD234C8506}"/>
              </a:ext>
            </a:extLst>
          </p:cNvPr>
          <p:cNvSpPr/>
          <p:nvPr/>
        </p:nvSpPr>
        <p:spPr>
          <a:xfrm>
            <a:off x="4047175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F3AC4-10B6-8147-9C9D-6B52DC46960B}"/>
                  </a:ext>
                </a:extLst>
              </p:cNvPr>
              <p:cNvSpPr txBox="1"/>
              <p:nvPr/>
            </p:nvSpPr>
            <p:spPr>
              <a:xfrm>
                <a:off x="4411768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F3AC4-10B6-8147-9C9D-6B52DC46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68" y="1687650"/>
                <a:ext cx="95301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0F16F4-25CC-7A4D-83DC-96BD2A508EA9}"/>
                  </a:ext>
                </a:extLst>
              </p:cNvPr>
              <p:cNvSpPr/>
              <p:nvPr/>
            </p:nvSpPr>
            <p:spPr>
              <a:xfrm>
                <a:off x="4298184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0F16F4-25CC-7A4D-83DC-96BD2A508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184" y="2054297"/>
                <a:ext cx="578941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5C94A46-4DC7-CC4D-B856-4A13B46EBD1A}"/>
              </a:ext>
            </a:extLst>
          </p:cNvPr>
          <p:cNvSpPr txBox="1"/>
          <p:nvPr/>
        </p:nvSpPr>
        <p:spPr>
          <a:xfrm>
            <a:off x="4396381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829225-6D42-8644-AD5E-4F6992B584EF}"/>
                  </a:ext>
                </a:extLst>
              </p:cNvPr>
              <p:cNvSpPr txBox="1"/>
              <p:nvPr/>
            </p:nvSpPr>
            <p:spPr>
              <a:xfrm>
                <a:off x="5052025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829225-6D42-8644-AD5E-4F6992B58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025" y="2681475"/>
                <a:ext cx="253274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DC10561-18FF-B74D-9339-D89A24D22007}"/>
                  </a:ext>
                </a:extLst>
              </p:cNvPr>
              <p:cNvSpPr/>
              <p:nvPr/>
            </p:nvSpPr>
            <p:spPr>
              <a:xfrm>
                <a:off x="4926012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DC10561-18FF-B74D-9339-D89A24D2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012" y="2064634"/>
                <a:ext cx="556499" cy="461665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9FBA5F-AA74-6546-B9D4-0C3A71B52B66}"/>
                  </a:ext>
                </a:extLst>
              </p:cNvPr>
              <p:cNvSpPr txBox="1"/>
              <p:nvPr/>
            </p:nvSpPr>
            <p:spPr>
              <a:xfrm>
                <a:off x="5048759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9FBA5F-AA74-6546-B9D4-0C3A71B52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759" y="3760939"/>
                <a:ext cx="253274" cy="369332"/>
              </a:xfrm>
              <a:prstGeom prst="rect">
                <a:avLst/>
              </a:prstGeom>
              <a:blipFill>
                <a:blip r:embed="rId14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9EFB533-826A-774F-9401-666B1CD9A603}"/>
              </a:ext>
            </a:extLst>
          </p:cNvPr>
          <p:cNvSpPr/>
          <p:nvPr/>
        </p:nvSpPr>
        <p:spPr>
          <a:xfrm>
            <a:off x="4582565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81DFAF-1BF4-1B44-B508-6FEAC2A384BF}"/>
              </a:ext>
            </a:extLst>
          </p:cNvPr>
          <p:cNvSpPr txBox="1"/>
          <p:nvPr/>
        </p:nvSpPr>
        <p:spPr>
          <a:xfrm>
            <a:off x="4391286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F74786-BAA2-224B-9F30-8889FAAB9A5F}"/>
              </a:ext>
            </a:extLst>
          </p:cNvPr>
          <p:cNvSpPr/>
          <p:nvPr/>
        </p:nvSpPr>
        <p:spPr>
          <a:xfrm>
            <a:off x="4582564" y="473806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929D11-16E2-5145-B5D9-6A3ECB7C6E19}"/>
              </a:ext>
            </a:extLst>
          </p:cNvPr>
          <p:cNvSpPr/>
          <p:nvPr/>
        </p:nvSpPr>
        <p:spPr>
          <a:xfrm>
            <a:off x="4582563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F50D358-26C4-6043-8787-36CC78C6A4D7}"/>
              </a:ext>
            </a:extLst>
          </p:cNvPr>
          <p:cNvSpPr/>
          <p:nvPr/>
        </p:nvSpPr>
        <p:spPr>
          <a:xfrm>
            <a:off x="5891149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49B6DA-BBC3-0C4B-A7FC-6E8F625D9DC2}"/>
                  </a:ext>
                </a:extLst>
              </p:cNvPr>
              <p:cNvSpPr txBox="1"/>
              <p:nvPr/>
            </p:nvSpPr>
            <p:spPr>
              <a:xfrm>
                <a:off x="6255742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49B6DA-BBC3-0C4B-A7FC-6E8F625D9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742" y="1687650"/>
                <a:ext cx="953018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F09D37-B199-4844-80A8-3C60BBCA4D3E}"/>
                  </a:ext>
                </a:extLst>
              </p:cNvPr>
              <p:cNvSpPr/>
              <p:nvPr/>
            </p:nvSpPr>
            <p:spPr>
              <a:xfrm>
                <a:off x="6142158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F09D37-B199-4844-80A8-3C60BBCA4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158" y="2054297"/>
                <a:ext cx="578941" cy="461665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5A336A8-4E60-E848-8EB7-8986EE0362CB}"/>
              </a:ext>
            </a:extLst>
          </p:cNvPr>
          <p:cNvSpPr txBox="1"/>
          <p:nvPr/>
        </p:nvSpPr>
        <p:spPr>
          <a:xfrm>
            <a:off x="6240355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3850D15-2275-A243-A3E9-55B3A0DCB7EB}"/>
                  </a:ext>
                </a:extLst>
              </p:cNvPr>
              <p:cNvSpPr txBox="1"/>
              <p:nvPr/>
            </p:nvSpPr>
            <p:spPr>
              <a:xfrm>
                <a:off x="6895999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3850D15-2275-A243-A3E9-55B3A0DCB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999" y="2681475"/>
                <a:ext cx="253274" cy="369332"/>
              </a:xfrm>
              <a:prstGeom prst="rect">
                <a:avLst/>
              </a:prstGeom>
              <a:blipFill>
                <a:blip r:embed="rId17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36DD4C9-F47E-B647-9F0E-248684170C94}"/>
                  </a:ext>
                </a:extLst>
              </p:cNvPr>
              <p:cNvSpPr/>
              <p:nvPr/>
            </p:nvSpPr>
            <p:spPr>
              <a:xfrm>
                <a:off x="6769986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36DD4C9-F47E-B647-9F0E-24868417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986" y="2064634"/>
                <a:ext cx="556499" cy="461665"/>
              </a:xfrm>
              <a:prstGeom prst="rect">
                <a:avLst/>
              </a:prstGeom>
              <a:blipFill>
                <a:blip r:embed="rId1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9B15B2-747C-3C4E-B30B-F299C262E51E}"/>
                  </a:ext>
                </a:extLst>
              </p:cNvPr>
              <p:cNvSpPr txBox="1"/>
              <p:nvPr/>
            </p:nvSpPr>
            <p:spPr>
              <a:xfrm>
                <a:off x="6892733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9B15B2-747C-3C4E-B30B-F299C262E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733" y="3760939"/>
                <a:ext cx="253274" cy="369332"/>
              </a:xfrm>
              <a:prstGeom prst="rect">
                <a:avLst/>
              </a:prstGeom>
              <a:blipFill>
                <a:blip r:embed="rId19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FE5DF42E-8FC0-174F-8287-65CAB4A47796}"/>
              </a:ext>
            </a:extLst>
          </p:cNvPr>
          <p:cNvSpPr/>
          <p:nvPr/>
        </p:nvSpPr>
        <p:spPr>
          <a:xfrm>
            <a:off x="6426539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286FFA-9484-B04E-A1FC-63CCA3E7583D}"/>
              </a:ext>
            </a:extLst>
          </p:cNvPr>
          <p:cNvSpPr txBox="1"/>
          <p:nvPr/>
        </p:nvSpPr>
        <p:spPr>
          <a:xfrm>
            <a:off x="6235260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27D6379-6075-5F49-8750-2C9130477C10}"/>
              </a:ext>
            </a:extLst>
          </p:cNvPr>
          <p:cNvSpPr/>
          <p:nvPr/>
        </p:nvSpPr>
        <p:spPr>
          <a:xfrm>
            <a:off x="6426538" y="473806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1.6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8C7A125-E904-DF41-8367-6F954F2A294B}"/>
              </a:ext>
            </a:extLst>
          </p:cNvPr>
          <p:cNvSpPr/>
          <p:nvPr/>
        </p:nvSpPr>
        <p:spPr>
          <a:xfrm>
            <a:off x="6426537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FA264FF-439E-6C45-8AD1-92E04FF66BDA}"/>
              </a:ext>
            </a:extLst>
          </p:cNvPr>
          <p:cNvSpPr/>
          <p:nvPr/>
        </p:nvSpPr>
        <p:spPr>
          <a:xfrm>
            <a:off x="7735123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1498FD-07AC-E545-B09D-EBE3D1684F9E}"/>
                  </a:ext>
                </a:extLst>
              </p:cNvPr>
              <p:cNvSpPr txBox="1"/>
              <p:nvPr/>
            </p:nvSpPr>
            <p:spPr>
              <a:xfrm>
                <a:off x="8099716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1498FD-07AC-E545-B09D-EBE3D1684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716" y="1687650"/>
                <a:ext cx="953018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057D8E1-24DE-7B4A-9878-CBE3FCD0CED6}"/>
                  </a:ext>
                </a:extLst>
              </p:cNvPr>
              <p:cNvSpPr/>
              <p:nvPr/>
            </p:nvSpPr>
            <p:spPr>
              <a:xfrm>
                <a:off x="7986132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057D8E1-24DE-7B4A-9878-CBE3FCD0C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32" y="2054297"/>
                <a:ext cx="578941" cy="461665"/>
              </a:xfrm>
              <a:prstGeom prst="rect">
                <a:avLst/>
              </a:prstGeom>
              <a:blipFill>
                <a:blip r:embed="rId2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6A1C3506-E528-B441-B268-B8FF1D253B20}"/>
              </a:ext>
            </a:extLst>
          </p:cNvPr>
          <p:cNvSpPr txBox="1"/>
          <p:nvPr/>
        </p:nvSpPr>
        <p:spPr>
          <a:xfrm>
            <a:off x="8084329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BB61A02-86BE-6144-945E-183D906B4142}"/>
                  </a:ext>
                </a:extLst>
              </p:cNvPr>
              <p:cNvSpPr txBox="1"/>
              <p:nvPr/>
            </p:nvSpPr>
            <p:spPr>
              <a:xfrm>
                <a:off x="8739973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BB61A02-86BE-6144-945E-183D906B4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973" y="2681475"/>
                <a:ext cx="253274" cy="369332"/>
              </a:xfrm>
              <a:prstGeom prst="rect">
                <a:avLst/>
              </a:prstGeom>
              <a:blipFill>
                <a:blip r:embed="rId22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D637B42-5797-514A-9BD4-23AC7B1AE5F2}"/>
                  </a:ext>
                </a:extLst>
              </p:cNvPr>
              <p:cNvSpPr/>
              <p:nvPr/>
            </p:nvSpPr>
            <p:spPr>
              <a:xfrm>
                <a:off x="8613960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D637B42-5797-514A-9BD4-23AC7B1AE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60" y="2064634"/>
                <a:ext cx="556499" cy="461665"/>
              </a:xfrm>
              <a:prstGeom prst="rect">
                <a:avLst/>
              </a:prstGeom>
              <a:blipFill>
                <a:blip r:embed="rId2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E287FC-6DC2-7243-A70F-5C623D1ABF94}"/>
                  </a:ext>
                </a:extLst>
              </p:cNvPr>
              <p:cNvSpPr txBox="1"/>
              <p:nvPr/>
            </p:nvSpPr>
            <p:spPr>
              <a:xfrm>
                <a:off x="8736707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E287FC-6DC2-7243-A70F-5C623D1AB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707" y="3760939"/>
                <a:ext cx="253274" cy="369332"/>
              </a:xfrm>
              <a:prstGeom prst="rect">
                <a:avLst/>
              </a:prstGeom>
              <a:blipFill>
                <a:blip r:embed="rId24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9FA28894-5DA3-DF44-836E-0B94C1251612}"/>
              </a:ext>
            </a:extLst>
          </p:cNvPr>
          <p:cNvSpPr/>
          <p:nvPr/>
        </p:nvSpPr>
        <p:spPr>
          <a:xfrm>
            <a:off x="8270513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48DFF-3209-1642-9960-89490ABF0554}"/>
              </a:ext>
            </a:extLst>
          </p:cNvPr>
          <p:cNvSpPr txBox="1"/>
          <p:nvPr/>
        </p:nvSpPr>
        <p:spPr>
          <a:xfrm>
            <a:off x="8079234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0.6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DA34D2D-FD41-C44B-BDC9-FACC9C7F00F5}"/>
              </a:ext>
            </a:extLst>
          </p:cNvPr>
          <p:cNvSpPr/>
          <p:nvPr/>
        </p:nvSpPr>
        <p:spPr>
          <a:xfrm>
            <a:off x="8270512" y="473806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2.2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104B92C-C591-B443-96F7-D97548204FD8}"/>
              </a:ext>
            </a:extLst>
          </p:cNvPr>
          <p:cNvSpPr/>
          <p:nvPr/>
        </p:nvSpPr>
        <p:spPr>
          <a:xfrm>
            <a:off x="8270511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0C8FF6A-4B5B-6C4C-A558-551302333405}"/>
              </a:ext>
            </a:extLst>
          </p:cNvPr>
          <p:cNvSpPr/>
          <p:nvPr/>
        </p:nvSpPr>
        <p:spPr>
          <a:xfrm>
            <a:off x="9588122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7F9478-D359-CF4D-961E-355A3EBF80FC}"/>
                  </a:ext>
                </a:extLst>
              </p:cNvPr>
              <p:cNvSpPr txBox="1"/>
              <p:nvPr/>
            </p:nvSpPr>
            <p:spPr>
              <a:xfrm>
                <a:off x="9952715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7F9478-D359-CF4D-961E-355A3EBF8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715" y="1687650"/>
                <a:ext cx="953018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4C0077B-7F94-8C4F-9066-BF7F42AB7C26}"/>
                  </a:ext>
                </a:extLst>
              </p:cNvPr>
              <p:cNvSpPr/>
              <p:nvPr/>
            </p:nvSpPr>
            <p:spPr>
              <a:xfrm>
                <a:off x="9839131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4C0077B-7F94-8C4F-9066-BF7F42AB7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131" y="2054297"/>
                <a:ext cx="578941" cy="461665"/>
              </a:xfrm>
              <a:prstGeom prst="rect">
                <a:avLst/>
              </a:prstGeom>
              <a:blipFill>
                <a:blip r:embed="rId2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EB0521D3-BF5C-F24B-801E-A86DE7552C0D}"/>
              </a:ext>
            </a:extLst>
          </p:cNvPr>
          <p:cNvSpPr txBox="1"/>
          <p:nvPr/>
        </p:nvSpPr>
        <p:spPr>
          <a:xfrm>
            <a:off x="9937328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B3427B7-4A60-AA43-9CD3-BF1CA36F0FC5}"/>
                  </a:ext>
                </a:extLst>
              </p:cNvPr>
              <p:cNvSpPr txBox="1"/>
              <p:nvPr/>
            </p:nvSpPr>
            <p:spPr>
              <a:xfrm>
                <a:off x="10592972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B3427B7-4A60-AA43-9CD3-BF1CA36F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2972" y="2681475"/>
                <a:ext cx="253274" cy="369332"/>
              </a:xfrm>
              <a:prstGeom prst="rect">
                <a:avLst/>
              </a:prstGeom>
              <a:blipFill>
                <a:blip r:embed="rId27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78A64AA-50D0-7C4E-B8B8-D47975E68F3B}"/>
                  </a:ext>
                </a:extLst>
              </p:cNvPr>
              <p:cNvSpPr/>
              <p:nvPr/>
            </p:nvSpPr>
            <p:spPr>
              <a:xfrm>
                <a:off x="10466959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78A64AA-50D0-7C4E-B8B8-D47975E68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959" y="2064634"/>
                <a:ext cx="556499" cy="461665"/>
              </a:xfrm>
              <a:prstGeom prst="rect">
                <a:avLst/>
              </a:prstGeom>
              <a:blipFill>
                <a:blip r:embed="rId2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A67FBC-3E5E-BC46-AA48-8A698E587380}"/>
                  </a:ext>
                </a:extLst>
              </p:cNvPr>
              <p:cNvSpPr txBox="1"/>
              <p:nvPr/>
            </p:nvSpPr>
            <p:spPr>
              <a:xfrm>
                <a:off x="10589706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A67FBC-3E5E-BC46-AA48-8A698E587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706" y="3760939"/>
                <a:ext cx="253274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592BD792-1600-5244-B2C7-F9D9D35FAAB3}"/>
              </a:ext>
            </a:extLst>
          </p:cNvPr>
          <p:cNvSpPr/>
          <p:nvPr/>
        </p:nvSpPr>
        <p:spPr>
          <a:xfrm>
            <a:off x="10123512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0.7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710CEDD-816D-F74B-AFFF-E3D0634A36FE}"/>
              </a:ext>
            </a:extLst>
          </p:cNvPr>
          <p:cNvSpPr txBox="1"/>
          <p:nvPr/>
        </p:nvSpPr>
        <p:spPr>
          <a:xfrm>
            <a:off x="9932233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0B226B6-181E-7D42-9F00-5202BB03A25E}"/>
              </a:ext>
            </a:extLst>
          </p:cNvPr>
          <p:cNvSpPr/>
          <p:nvPr/>
        </p:nvSpPr>
        <p:spPr>
          <a:xfrm>
            <a:off x="10123511" y="473806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2.7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F383FCF-55A7-4B4A-A125-EFC651515FCD}"/>
              </a:ext>
            </a:extLst>
          </p:cNvPr>
          <p:cNvSpPr/>
          <p:nvPr/>
        </p:nvSpPr>
        <p:spPr>
          <a:xfrm>
            <a:off x="10123510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15D592A1-5214-924D-B8C7-427F873B375D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609" y="2149315"/>
            <a:ext cx="511656" cy="128157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CB561DF-46B4-A847-836C-209DECBB0DB2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372" y="3298995"/>
            <a:ext cx="527006" cy="1293219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EF3F409-E614-654F-A45C-7C1C6D4F06E9}"/>
              </a:ext>
            </a:extLst>
          </p:cNvPr>
          <p:cNvSpPr/>
          <p:nvPr/>
        </p:nvSpPr>
        <p:spPr>
          <a:xfrm>
            <a:off x="665483" y="5821259"/>
            <a:ext cx="1002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Regret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8171D3D9-8D7A-804C-8BA9-7C0EC0C1A73D}"/>
              </a:ext>
            </a:extLst>
          </p:cNvPr>
          <p:cNvSpPr txBox="1">
            <a:spLocks/>
          </p:cNvSpPr>
          <p:nvPr/>
        </p:nvSpPr>
        <p:spPr>
          <a:xfrm>
            <a:off x="838199" y="1073889"/>
            <a:ext cx="10898689" cy="231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little hedging…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5715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536"/>
    </mc:Choice>
    <mc:Fallback>
      <p:transition spd="slow" advTm="70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" grpId="0" animBg="1"/>
      <p:bldP spid="8" grpId="0"/>
      <p:bldP spid="11" grpId="0"/>
      <p:bldP spid="13" grpId="0"/>
      <p:bldP spid="14" grpId="0"/>
      <p:bldP spid="15" grpId="0"/>
      <p:bldP spid="16" grpId="0"/>
      <p:bldP spid="27" grpId="0"/>
      <p:bldP spid="19" grpId="0"/>
      <p:bldP spid="20" grpId="0"/>
      <p:bldP spid="21" grpId="0" animBg="1"/>
      <p:bldP spid="22" grpId="0" animBg="1"/>
      <p:bldP spid="23" grpId="0"/>
      <p:bldP spid="24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4" grpId="0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5" grpId="0"/>
      <p:bldP spid="56" grpId="0"/>
      <p:bldP spid="57" grpId="0" animBg="1"/>
      <p:bldP spid="58" grpId="0" animBg="1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B46C15F-8D59-5848-A7E2-E3143A8A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000" y="3689484"/>
            <a:ext cx="4411800" cy="294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Known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E8FE7CF-DCC1-1040-A320-92DD166D9FE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8200" y="1028409"/>
              <a:ext cx="10515262" cy="28669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324">
                      <a:extLst>
                        <a:ext uri="{9D8B030D-6E8A-4147-A177-3AD203B41FA5}">
                          <a16:colId xmlns:a16="http://schemas.microsoft.com/office/drawing/2014/main" val="961576177"/>
                        </a:ext>
                      </a:extLst>
                    </a:gridCol>
                    <a:gridCol w="4744800">
                      <a:extLst>
                        <a:ext uri="{9D8B030D-6E8A-4147-A177-3AD203B41FA5}">
                          <a16:colId xmlns:a16="http://schemas.microsoft.com/office/drawing/2014/main" val="564080648"/>
                        </a:ext>
                      </a:extLst>
                    </a:gridCol>
                    <a:gridCol w="4745138">
                      <a:extLst>
                        <a:ext uri="{9D8B030D-6E8A-4147-A177-3AD203B41FA5}">
                          <a16:colId xmlns:a16="http://schemas.microsoft.com/office/drawing/2014/main" val="3359394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𝒜</m:t>
                                      </m:r>
                                    </m:lim>
                                  </m:limLow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ℬ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panose="02040503050406030204" pitchFamily="18" charset="0"/>
                                            </a:rPr>
                                            <m:t>Reg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func>
                                </m:e>
                              </m:func>
                            </m:oMath>
                          </a14:m>
                          <a:r>
                            <a:rPr lang="en-US" sz="2200" b="1" dirty="0">
                              <a:solidFill>
                                <a:schemeClr val="bg1"/>
                              </a:solidFill>
                            </a:rPr>
                            <a:t>  (fixed</a:t>
                          </a:r>
                          <a:r>
                            <a:rPr lang="en-US" sz="2200" b="1" baseline="0" dirty="0">
                              <a:solidFill>
                                <a:schemeClr val="bg1"/>
                              </a:solidFill>
                            </a:rPr>
                            <a:t> time)</a:t>
                          </a:r>
                          <a:endParaRPr lang="en-US" sz="2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𝒜</m:t>
                                      </m:r>
                                    </m:lim>
                                  </m:limLow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ℬ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unc>
                                        <m:funcPr>
                                          <m:ctrlPr>
                                            <a:rPr lang="en-US" sz="22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en-US" sz="22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𝐬𝐮𝐩</m:t>
                                              </m:r>
                                            </m:e>
                                            <m:lim>
                                              <m:r>
                                                <a:rPr lang="en-US" sz="22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𝑻</m:t>
                                              </m:r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≥</m:t>
                                              </m:r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𝟏</m:t>
                                              </m:r>
                                            </m:lim>
                                          </m:limLow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2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Reg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</m:rad>
                                            </m:den>
                                          </m:f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oMath>
                          </a14:m>
                          <a:r>
                            <a:rPr lang="en-US" sz="2200" b="1" dirty="0">
                              <a:solidFill>
                                <a:schemeClr val="bg1"/>
                              </a:solidFill>
                            </a:rPr>
                            <a:t> (anytime)</a:t>
                          </a:r>
                          <a:endParaRPr 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2186781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340204"/>
                      </a:ext>
                    </a:extLst>
                  </a:tr>
                  <a:tr h="1144800">
                    <a:tc>
                      <a:txBody>
                        <a:bodyPr/>
                        <a:lstStyle/>
                        <a:p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6605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E8FE7CF-DCC1-1040-A320-92DD166D9F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7092528"/>
                  </p:ext>
                </p:extLst>
              </p:nvPr>
            </p:nvGraphicFramePr>
            <p:xfrm>
              <a:off x="838200" y="1028409"/>
              <a:ext cx="10515262" cy="28669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324">
                      <a:extLst>
                        <a:ext uri="{9D8B030D-6E8A-4147-A177-3AD203B41FA5}">
                          <a16:colId xmlns:a16="http://schemas.microsoft.com/office/drawing/2014/main" val="961576177"/>
                        </a:ext>
                      </a:extLst>
                    </a:gridCol>
                    <a:gridCol w="4744800">
                      <a:extLst>
                        <a:ext uri="{9D8B030D-6E8A-4147-A177-3AD203B41FA5}">
                          <a16:colId xmlns:a16="http://schemas.microsoft.com/office/drawing/2014/main" val="564080648"/>
                        </a:ext>
                      </a:extLst>
                    </a:gridCol>
                    <a:gridCol w="4745138">
                      <a:extLst>
                        <a:ext uri="{9D8B030D-6E8A-4147-A177-3AD203B41FA5}">
                          <a16:colId xmlns:a16="http://schemas.microsoft.com/office/drawing/2014/main" val="335939402"/>
                        </a:ext>
                      </a:extLst>
                    </a:gridCol>
                  </a:tblGrid>
                  <a:tr h="6781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984" r="-100804" b="-3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1658" r="-535" b="-3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2186781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340204"/>
                      </a:ext>
                    </a:extLst>
                  </a:tr>
                  <a:tr h="1144800">
                    <a:tc>
                      <a:txBody>
                        <a:bodyPr/>
                        <a:lstStyle/>
                        <a:p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660514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5D999A82-D320-C54C-8003-D9FE373B7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921" y="3689484"/>
            <a:ext cx="4411800" cy="29412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3F6CA7-AFFD-D841-9C46-67CE0DFD5A56}"/>
              </a:ext>
            </a:extLst>
          </p:cNvPr>
          <p:cNvCxnSpPr>
            <a:cxnSpLocks/>
          </p:cNvCxnSpPr>
          <p:nvPr/>
        </p:nvCxnSpPr>
        <p:spPr>
          <a:xfrm flipH="1" flipV="1">
            <a:off x="4592988" y="5360006"/>
            <a:ext cx="498056" cy="232316"/>
          </a:xfrm>
          <a:prstGeom prst="straightConnector1">
            <a:avLst/>
          </a:prstGeom>
          <a:ln w="38100">
            <a:solidFill>
              <a:srgbClr val="1C74A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B30A4F55-AADE-2D4A-BE76-CD218E34CD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7745" y="5627733"/>
                <a:ext cx="1682189" cy="429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1C74AD"/>
                          </a:solidFill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1C74AD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B30A4F55-AADE-2D4A-BE76-CD218E34C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745" y="5627733"/>
                <a:ext cx="1682189" cy="42903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264E87-4777-0B4A-A266-8E4D4B8081B1}"/>
              </a:ext>
            </a:extLst>
          </p:cNvPr>
          <p:cNvCxnSpPr>
            <a:cxnSpLocks/>
          </p:cNvCxnSpPr>
          <p:nvPr/>
        </p:nvCxnSpPr>
        <p:spPr>
          <a:xfrm>
            <a:off x="3839418" y="4461463"/>
            <a:ext cx="479898" cy="202454"/>
          </a:xfrm>
          <a:prstGeom prst="straightConnector1">
            <a:avLst/>
          </a:prstGeom>
          <a:ln w="38100">
            <a:solidFill>
              <a:srgbClr val="FF841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57D035-AE43-3E48-B9E1-7F5A8147CA24}"/>
                  </a:ext>
                </a:extLst>
              </p:cNvPr>
              <p:cNvSpPr txBox="1"/>
              <p:nvPr/>
            </p:nvSpPr>
            <p:spPr>
              <a:xfrm>
                <a:off x="3162813" y="4168212"/>
                <a:ext cx="551177" cy="390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841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FF841F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57D035-AE43-3E48-B9E1-7F5A8147C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813" y="4168212"/>
                <a:ext cx="551177" cy="390748"/>
              </a:xfrm>
              <a:prstGeom prst="rect">
                <a:avLst/>
              </a:prstGeom>
              <a:blipFill>
                <a:blip r:embed="rId7"/>
                <a:stretch>
                  <a:fillRect l="-4545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2B1135-152B-8947-A484-6127BDA78208}"/>
              </a:ext>
            </a:extLst>
          </p:cNvPr>
          <p:cNvCxnSpPr>
            <a:cxnSpLocks/>
          </p:cNvCxnSpPr>
          <p:nvPr/>
        </p:nvCxnSpPr>
        <p:spPr>
          <a:xfrm flipH="1" flipV="1">
            <a:off x="9301975" y="5085079"/>
            <a:ext cx="498056" cy="232316"/>
          </a:xfrm>
          <a:prstGeom prst="straightConnector1">
            <a:avLst/>
          </a:prstGeom>
          <a:ln w="38100">
            <a:solidFill>
              <a:srgbClr val="1C74A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EBC294A-0DC1-7743-B31C-2ED271CF98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56732" y="5352806"/>
                <a:ext cx="1682189" cy="429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1C74AD"/>
                          </a:solidFill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1C74AD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EBC294A-0DC1-7743-B31C-2ED271CF9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732" y="5352806"/>
                <a:ext cx="1682189" cy="429032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DB2002-7054-7944-84C7-9E52FE043603}"/>
              </a:ext>
            </a:extLst>
          </p:cNvPr>
          <p:cNvCxnSpPr>
            <a:cxnSpLocks/>
          </p:cNvCxnSpPr>
          <p:nvPr/>
        </p:nvCxnSpPr>
        <p:spPr>
          <a:xfrm>
            <a:off x="8554336" y="4551456"/>
            <a:ext cx="479898" cy="202454"/>
          </a:xfrm>
          <a:prstGeom prst="straightConnector1">
            <a:avLst/>
          </a:prstGeom>
          <a:ln w="38100">
            <a:solidFill>
              <a:srgbClr val="FF841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85A9AA-E010-AA45-B770-36D8960C69A0}"/>
                  </a:ext>
                </a:extLst>
              </p:cNvPr>
              <p:cNvSpPr txBox="1"/>
              <p:nvPr/>
            </p:nvSpPr>
            <p:spPr>
              <a:xfrm>
                <a:off x="8243108" y="4198149"/>
                <a:ext cx="551177" cy="390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841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FF841F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85A9AA-E010-AA45-B770-36D8960C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108" y="4198149"/>
                <a:ext cx="551177" cy="390748"/>
              </a:xfrm>
              <a:prstGeom prst="rect">
                <a:avLst/>
              </a:prstGeom>
              <a:blipFill>
                <a:blip r:embed="rId9"/>
                <a:stretch>
                  <a:fillRect l="-4545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859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50"/>
    </mc:Choice>
    <mc:Fallback>
      <p:transition spd="slow" advTm="1095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2|1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3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3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|14.1|36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|14.1|36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|14.1|36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8|12.9|10|9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1|1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1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1|1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4|6.2|21|6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3|0.2|0.1|0.1|0.1|0.1|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|1.6|2.5|8|24.9|3|1.4|8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2|1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22985</TotalTime>
  <Words>2324</Words>
  <Application>Microsoft Macintosh PowerPoint</Application>
  <PresentationFormat>Widescreen</PresentationFormat>
  <Paragraphs>549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Apple Chancery</vt:lpstr>
      <vt:lpstr>Arial</vt:lpstr>
      <vt:lpstr>Calibri</vt:lpstr>
      <vt:lpstr>Calibri Light</vt:lpstr>
      <vt:lpstr>Cambria Math</vt:lpstr>
      <vt:lpstr>Palatino</vt:lpstr>
      <vt:lpstr>Office Theme</vt:lpstr>
      <vt:lpstr>Optimal algorithms for experts and mixtures of Gaussians</vt:lpstr>
      <vt:lpstr>Research overview</vt:lpstr>
      <vt:lpstr>Part 1. Optimal anytime regret with two experts.</vt:lpstr>
      <vt:lpstr>Prediction with expert advice</vt:lpstr>
      <vt:lpstr>Prediction with expert advice</vt:lpstr>
      <vt:lpstr>Example</vt:lpstr>
      <vt:lpstr>Example</vt:lpstr>
      <vt:lpstr>Example</vt:lpstr>
      <vt:lpstr>Known results</vt:lpstr>
      <vt:lpstr>Known results</vt:lpstr>
      <vt:lpstr>Known results</vt:lpstr>
      <vt:lpstr>Known results</vt:lpstr>
      <vt:lpstr>Our result</vt:lpstr>
      <vt:lpstr>Regret as a stochastic integral</vt:lpstr>
      <vt:lpstr>Regret as a stochastic integral</vt:lpstr>
      <vt:lpstr>Regret as a stochastic integral</vt:lpstr>
      <vt:lpstr>Designing the algorithm</vt:lpstr>
      <vt:lpstr>Designing the algorithm</vt:lpstr>
      <vt:lpstr>Part 2. Sample-optimal algorithms for learning mixtures of Gaussians.</vt:lpstr>
      <vt:lpstr>Density estimation</vt:lpstr>
      <vt:lpstr>Density estimation</vt:lpstr>
      <vt:lpstr>Learning Gaussians</vt:lpstr>
      <vt:lpstr>Learning Gaussians</vt:lpstr>
      <vt:lpstr>Main contribution</vt:lpstr>
      <vt:lpstr>Main contribution</vt:lpstr>
      <vt:lpstr>Main contribution</vt:lpstr>
      <vt:lpstr>Compression Gaussians in R</vt:lpstr>
      <vt:lpstr>Compression Gaussians in R</vt:lpstr>
      <vt:lpstr>Compression Gaussians in R</vt:lpstr>
      <vt:lpstr>Compression framework</vt:lpstr>
      <vt:lpstr>Compression framework</vt:lpstr>
      <vt:lpstr>Compression Theorem</vt:lpstr>
      <vt:lpstr>Compression of mixtures</vt:lpstr>
      <vt:lpstr>Compression of mixtures</vt:lpstr>
      <vt:lpstr>Compression of mixtures</vt:lpstr>
      <vt:lpstr>Compression of mixtures</vt:lpstr>
      <vt:lpstr>Compression Theorem for mixtures</vt:lpstr>
      <vt:lpstr>Compression scheme for Gaussians</vt:lpstr>
      <vt:lpstr>Application: Learning mixtures of Gaussians</vt:lpstr>
      <vt:lpstr>Summary</vt:lpstr>
      <vt:lpstr>Future Work</vt:lpstr>
      <vt:lpstr>I am grateful to my committee...</vt:lpstr>
      <vt:lpstr>&amp; amazing co-authors, friends…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algorithms for experts and mixtures of Gaussians</dc:title>
  <dc:creator>Microsoft Office User</dc:creator>
  <cp:lastModifiedBy>cvliaw</cp:lastModifiedBy>
  <cp:revision>150</cp:revision>
  <dcterms:created xsi:type="dcterms:W3CDTF">2020-07-21T18:45:05Z</dcterms:created>
  <dcterms:modified xsi:type="dcterms:W3CDTF">2020-08-06T17:54:43Z</dcterms:modified>
</cp:coreProperties>
</file>